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9" r:id="rId1"/>
  </p:sldMasterIdLst>
  <p:notesMasterIdLst>
    <p:notesMasterId r:id="rId32"/>
  </p:notesMasterIdLst>
  <p:sldIdLst>
    <p:sldId id="290" r:id="rId2"/>
    <p:sldId id="256" r:id="rId3"/>
    <p:sldId id="257" r:id="rId4"/>
    <p:sldId id="258" r:id="rId5"/>
    <p:sldId id="259" r:id="rId6"/>
    <p:sldId id="292" r:id="rId7"/>
    <p:sldId id="260" r:id="rId8"/>
    <p:sldId id="291" r:id="rId9"/>
    <p:sldId id="262" r:id="rId10"/>
    <p:sldId id="270" r:id="rId11"/>
    <p:sldId id="273" r:id="rId12"/>
    <p:sldId id="282" r:id="rId13"/>
    <p:sldId id="272" r:id="rId14"/>
    <p:sldId id="279" r:id="rId15"/>
    <p:sldId id="280" r:id="rId16"/>
    <p:sldId id="281" r:id="rId17"/>
    <p:sldId id="263" r:id="rId18"/>
    <p:sldId id="293" r:id="rId19"/>
    <p:sldId id="294" r:id="rId20"/>
    <p:sldId id="266" r:id="rId21"/>
    <p:sldId id="268" r:id="rId22"/>
    <p:sldId id="269" r:id="rId23"/>
    <p:sldId id="283" r:id="rId24"/>
    <p:sldId id="284" r:id="rId25"/>
    <p:sldId id="285" r:id="rId26"/>
    <p:sldId id="286" r:id="rId27"/>
    <p:sldId id="287" r:id="rId28"/>
    <p:sldId id="288" r:id="rId29"/>
    <p:sldId id="289" r:id="rId30"/>
    <p:sldId id="264" r:id="rId31"/>
  </p:sldIdLst>
  <p:sldSz cx="14630400" cy="8229600"/>
  <p:notesSz cx="14630400" cy="8229600"/>
  <p:embeddedFontLst>
    <p:embeddedFont>
      <p:font typeface="Century Gothic" panose="020B0502020202020204" pitchFamily="34" charset="0"/>
      <p:regular r:id="rId33"/>
      <p:bold r:id="rId34"/>
      <p:italic r:id="rId35"/>
      <p:boldItalic r:id="rId36"/>
    </p:embeddedFont>
    <p:embeddedFont>
      <p:font typeface="Fraunces Extra Bold" panose="020B0604020202020204" charset="0"/>
      <p:regular r:id="rId37"/>
    </p:embeddedFont>
    <p:embeddedFont>
      <p:font typeface="Garamond" panose="02020404030301010803" pitchFamily="18" charset="0"/>
      <p:regular r:id="rId38"/>
      <p:bold r:id="rId39"/>
      <p:italic r:id="rId40"/>
    </p:embeddedFont>
    <p:embeddedFont>
      <p:font typeface="Platypi Medium" panose="020B0604020202020204" charset="0"/>
      <p:regular r:id="rId41"/>
    </p:embeddedFont>
    <p:embeddedFont>
      <p:font typeface="Source Serif Pro" panose="02040603050405020204" pitchFamily="18" charset="0"/>
      <p:regular r:id="rId42"/>
      <p:bold r:id="rId43"/>
      <p:italic r:id="rId44"/>
      <p:boldItalic r:id="rId45"/>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9" d="100"/>
          <a:sy n="49" d="100"/>
        </p:scale>
        <p:origin x="940"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38624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401876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35932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89400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98622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2678759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36192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2899176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r>
              <a:rPr lang="en-US"/>
              <a:t>Date</a:t>
            </a:r>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r>
              <a:rPr lang="en-US"/>
              <a:t>Footer</a:t>
            </a:r>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r>
              <a:rPr lang="en-US"/>
              <a:t>&lt;#&gt;</a:t>
            </a:r>
            <a:endParaRPr lang="en-US" dirty="0"/>
          </a:p>
        </p:txBody>
      </p:sp>
    </p:spTree>
    <p:extLst>
      <p:ext uri="{BB962C8B-B14F-4D97-AF65-F5344CB8AC3E}">
        <p14:creationId xmlns:p14="http://schemas.microsoft.com/office/powerpoint/2010/main" val="15579479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8984439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4113109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4" name="Footer Placeholder 4">
            <a:extLst>
              <a:ext uri="{1C02950F-FD5D-4E25-9757-0515B5923D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F549BA-66D7-42EC-9DB0-D9ACA3FD5D82}"/>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6BB0B008-3D61-4730-8DB7-93556E1263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F576E9-F2E4-4B7D-BE8A-DD206DC7021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83DF0ABF-A85B-415C-BB05-292AA1C1D4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C30084-204B-4E5D-B49F-DA8333F77D8E}"/>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341471930"/>
      </p:ext>
      <p:ext uri="{8BE20E98-6975-4361-A1F6-059D65EE0A2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4" name="Footer Placeholder 4">
            <a:extLst>
              <a:ext uri="{088BB7B6-BACA-4E11-A9C9-230FA86955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AA983D-38D8-4BFE-9B74-0E23A9BFD713}"/>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B43C084D-E8AF-4C62-B308-650C1DB41E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B1BA05-97D1-42BB-8877-2CF015514DF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37B15D59-0D42-4AFF-ABE9-C36F4DB28A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FDD11D-1E23-4C4B-9F26-E210F774D954}"/>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420133347"/>
      </p:ext>
      <p:ext uri="{57E3FFF7-5E0F-4C7A-A615-C03D500BEB9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4" name="Footer Placeholder 4">
            <a:extLst>
              <a:ext uri="{727BA0AD-153E-40B7-B170-A66C23D366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286C77-DD11-446E-A659-195508E97EDE}"/>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36A7A222-FD5B-4991-A023-0D3420C100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8C5BF7-3515-456E-8C96-72DE6497B3C0}"/>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96E5C782-39AF-443B-B793-6A02B7C34F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D4DC77-12B9-4D01-BBA9-8C1D8D3341F7}"/>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928347664"/>
      </p:ext>
      <p:ext uri="{356A2758-67E1-4F48-960D-E733CA32D88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4" name="Footer Placeholder 4">
            <a:extLst>
              <a:ext uri="{A4F920F9-47EE-4DD3-B87C-6C2AE1FE94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A0A8EC-B64D-4398-8796-71A2E3A1558B}"/>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AF6433B1-3E82-4167-AA12-BE9EA93DBC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2771C4-F276-44E4-99E7-05FD2EDE8703}"/>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589041B9-8A92-4503-958E-1EE40517CF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F70659-E6A5-405F-B2E7-31A0B8DCB405}"/>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1932868617"/>
      </p:ext>
      <p:ext uri="{957149B0-671B-449E-9917-83C4280FDBB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4" name="Footer Placeholder 4">
            <a:extLst>
              <a:ext uri="{28216182-18A1-42DE-9E40-45DEA9E8AE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168217-68A3-426B-8B5F-24152A95B2CB}"/>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4DFC97C-BBFD-4705-BD77-462660FA91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71B8B2-69E9-45F7-8C9C-9B422F909D04}"/>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452310C3-CA03-4984-ADCE-470FF23231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FFCE9F-CF87-48F6-AF55-F5453E7E5956}"/>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897006923"/>
      </p:ext>
      <p:ext uri="{17A4F369-201C-48A1-8458-1C10794A30C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4" name="Footer Placeholder 4">
            <a:extLst>
              <a:ext uri="{BED46523-8B03-475D-B02E-A3EEDC8BBF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F30D51-0EE5-4F41-B0DD-BC366F5E6381}"/>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B649996-2873-477F-A44A-ED0E8F260E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60E942-67C4-4190-BAF0-8D839C52DCE3}"/>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6DA3D47B-43BD-4D34-BEE8-88C1A0C192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349669-3AA5-426A-A440-19F89A9FA773}"/>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54293898"/>
      </p:ext>
      <p:ext uri="{5002E577-54E3-42DC-9284-D32F0392289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4" name="Footer Placeholder 4">
            <a:extLst>
              <a:ext uri="{F32B576D-7F34-4FE9-A748-C636A3162A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2CCA3F-8AD0-45B6-98DA-29EA50CE9170}"/>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C6B92C7-7971-4BC4-975E-B964114A04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3CF8AC-C351-4DA6-A135-C2B938BE0CA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2149ED3F-4A4B-425E-953E-480048EEF8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DC6E01-94A3-4136-B70B-00D4ECE31B43}"/>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1572338852"/>
      </p:ext>
      <p:ext uri="{3CEC64BD-4E72-468A-8A6F-00F56A79A9A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4" name="Footer Placeholder 4">
            <a:extLst>
              <a:ext uri="{3E68535A-726F-41F5-8D5A-268E165E97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F07D87-51BD-48FB-88B3-53F60EAA9168}"/>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B8C46F96-13E6-4BD4-A756-DDB3AA43B9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635D9D-2BA8-4016-9697-B5CADD8C8D94}"/>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BEDD878D-DF47-46FA-B975-53D8E5C0B9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019CE6-7C13-4F1B-9FAB-E2F555218509}"/>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4098103083"/>
      </p:ext>
      <p:ext uri="{4E986F42-73E4-4375-A7F1-B05DDCA9A02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2114792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r>
              <a:rPr lang="en-US"/>
              <a:t>Date</a:t>
            </a:r>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r>
              <a:rPr lang="en-US"/>
              <a:t>Footer</a:t>
            </a:r>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r>
              <a:rPr lang="en-US"/>
              <a:t>&lt;#&gt;</a:t>
            </a:r>
            <a:endParaRPr lang="en-US" dirty="0"/>
          </a:p>
        </p:txBody>
      </p:sp>
    </p:spTree>
    <p:extLst>
      <p:ext uri="{BB962C8B-B14F-4D97-AF65-F5344CB8AC3E}">
        <p14:creationId xmlns:p14="http://schemas.microsoft.com/office/powerpoint/2010/main" val="412171332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9644652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4333291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8315837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a:t>
            </a:r>
            <a:endParaRPr lang="en-US" dirty="0"/>
          </a:p>
        </p:txBody>
      </p:sp>
      <p:sp>
        <p:nvSpPr>
          <p:cNvPr id="3" name="Footer Placeholder 2"/>
          <p:cNvSpPr>
            <a:spLocks noGrp="1"/>
          </p:cNvSpPr>
          <p:nvPr>
            <p:ph type="ftr" sz="quarter" idx="11"/>
          </p:nvPr>
        </p:nvSpPr>
        <p:spPr/>
        <p:txBody>
          <a:bodyPr/>
          <a:lstStyle/>
          <a:p>
            <a:r>
              <a:rPr lang="en-US"/>
              <a:t>Footer</a:t>
            </a:r>
            <a:endParaRPr lang="en-US" dirty="0"/>
          </a:p>
        </p:txBody>
      </p:sp>
      <p:sp>
        <p:nvSpPr>
          <p:cNvPr id="4" name="Slide Number Placeholder 3"/>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3489227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r>
              <a:rPr lang="en-US"/>
              <a:t>Date</a:t>
            </a:r>
            <a:endParaRPr lang="en-US" dirty="0"/>
          </a:p>
        </p:txBody>
      </p:sp>
      <p:sp>
        <p:nvSpPr>
          <p:cNvPr id="9" name="Footer Placeholder 8"/>
          <p:cNvSpPr>
            <a:spLocks noGrp="1"/>
          </p:cNvSpPr>
          <p:nvPr>
            <p:ph type="ftr" sz="quarter" idx="11"/>
          </p:nvPr>
        </p:nvSpPr>
        <p:spPr/>
        <p:txBody>
          <a:bodyPr/>
          <a:lstStyle>
            <a:lvl1pPr algn="r">
              <a:defRPr/>
            </a:lvl1pPr>
          </a:lstStyle>
          <a:p>
            <a:r>
              <a:rPr lang="en-US"/>
              <a:t>Footer</a:t>
            </a:r>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r>
              <a:rPr lang="en-US"/>
              <a:t>&lt;#&gt;</a:t>
            </a:r>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58754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r>
              <a:rPr lang="en-US"/>
              <a:t>Date</a:t>
            </a:r>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Footer</a:t>
            </a:r>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r>
              <a:rPr lang="en-US"/>
              <a:t>&lt;#&gt;</a:t>
            </a:r>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14694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r>
              <a:rPr lang="en-US"/>
              <a:t>Date</a:t>
            </a:r>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r>
              <a:rPr lang="en-US"/>
              <a:t>Footer</a:t>
            </a:r>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r>
              <a:rPr lang="en-US"/>
              <a:t>&lt;#&gt;</a:t>
            </a:r>
            <a:endParaRPr lang="en-US" dirty="0"/>
          </a:p>
        </p:txBody>
      </p:sp>
    </p:spTree>
    <p:extLst>
      <p:ext uri="{BB962C8B-B14F-4D97-AF65-F5344CB8AC3E}">
        <p14:creationId xmlns:p14="http://schemas.microsoft.com/office/powerpoint/2010/main" val="83094405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7" r:id="rId17"/>
    <p:sldLayoutId id="2147483678" r:id="rId18"/>
    <p:sldLayoutId id="2147483679" r:id="rId19"/>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vault.centos.org/7.9.2009/os/x86_64/" TargetMode="Externa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1299-A87C-4803-C648-B9377C04D6A0}"/>
              </a:ext>
            </a:extLst>
          </p:cNvPr>
          <p:cNvSpPr>
            <a:spLocks noGrp="1"/>
          </p:cNvSpPr>
          <p:nvPr>
            <p:ph type="title"/>
          </p:nvPr>
        </p:nvSpPr>
        <p:spPr>
          <a:xfrm>
            <a:off x="381000" y="838200"/>
            <a:ext cx="13868400" cy="1959833"/>
          </a:xfrm>
        </p:spPr>
        <p:txBody>
          <a:bodyPr>
            <a:normAutofit fontScale="90000"/>
          </a:bodyPr>
          <a:lstStyle/>
          <a:p>
            <a:pPr algn="ctr"/>
            <a:br>
              <a:rPr lang="en-US" sz="4400">
                <a:solidFill>
                  <a:srgbClr val="201B18"/>
                </a:solidFill>
                <a:latin typeface="Times New Roman" panose="02020603050405020304" pitchFamily="18" charset="0"/>
                <a:cs typeface="Times New Roman" panose="02020603050405020304" pitchFamily="18" charset="0"/>
              </a:rPr>
            </a:br>
            <a:r>
              <a:rPr lang="en-US" sz="4000" b="1">
                <a:solidFill>
                  <a:srgbClr val="201B18"/>
                </a:solidFill>
                <a:latin typeface="Times New Roman" panose="02020603050405020304" pitchFamily="18" charset="0"/>
                <a:cs typeface="Times New Roman" panose="02020603050405020304" pitchFamily="18" charset="0"/>
              </a:rPr>
              <a:t>Troubleshooting, Design &amp; Implementing Clients Windows 10 and 11 in Centralized CentOS Server Administration in AWS Cloud Infrastructure</a:t>
            </a:r>
            <a:br>
              <a:rPr lang="en-US" sz="4400" b="1">
                <a:solidFill>
                  <a:srgbClr val="201B18"/>
                </a:solidFill>
                <a:latin typeface="Times New Roman" panose="02020603050405020304" pitchFamily="18" charset="0"/>
                <a:cs typeface="Times New Roman" panose="02020603050405020304" pitchFamily="18" charset="0"/>
              </a:rPr>
            </a:br>
            <a:br>
              <a:rPr lang="en-US" sz="6000" b="1">
                <a:solidFill>
                  <a:srgbClr val="201B18"/>
                </a:solidFill>
                <a:latin typeface="Times New Roman" panose="02020603050405020304" pitchFamily="18" charset="0"/>
                <a:cs typeface="Times New Roman" panose="02020603050405020304" pitchFamily="18" charset="0"/>
              </a:rPr>
            </a:br>
            <a:endParaRPr lang="en-IN" b="1"/>
          </a:p>
        </p:txBody>
      </p:sp>
      <p:sp>
        <p:nvSpPr>
          <p:cNvPr id="3" name="Content Placeholder 2">
            <a:extLst>
              <a:ext uri="{FF2B5EF4-FFF2-40B4-BE49-F238E27FC236}">
                <a16:creationId xmlns:a16="http://schemas.microsoft.com/office/drawing/2014/main" id="{A0FD70EC-B660-F164-4CEA-9BDE79590E81}"/>
              </a:ext>
            </a:extLst>
          </p:cNvPr>
          <p:cNvSpPr>
            <a:spLocks noGrp="1"/>
          </p:cNvSpPr>
          <p:nvPr>
            <p:ph idx="1"/>
          </p:nvPr>
        </p:nvSpPr>
        <p:spPr>
          <a:xfrm>
            <a:off x="381000" y="2667000"/>
            <a:ext cx="13868400" cy="5257799"/>
          </a:xfrm>
        </p:spPr>
        <p:txBody>
          <a:bodyPr>
            <a:normAutofit fontScale="77500" lnSpcReduction="20000"/>
          </a:bodyPr>
          <a:lstStyle/>
          <a:p>
            <a:pPr marL="0" indent="0" algn="ctr">
              <a:buNone/>
            </a:pPr>
            <a:r>
              <a:rPr lang="en-US" sz="4000" b="1">
                <a:latin typeface="Times New Roman" panose="02020603050405020304" pitchFamily="18" charset="0"/>
                <a:cs typeface="Times New Roman" panose="02020603050405020304" pitchFamily="18" charset="0"/>
              </a:rPr>
              <a:t>Team Members:</a:t>
            </a:r>
            <a:endParaRPr lang="en-US" sz="4000">
              <a:latin typeface="Times New Roman" panose="02020603050405020304" pitchFamily="18" charset="0"/>
              <a:cs typeface="Times New Roman" panose="02020603050405020304" pitchFamily="18" charset="0"/>
            </a:endParaRPr>
          </a:p>
          <a:p>
            <a:pPr marL="0" indent="0" algn="ctr">
              <a:buNone/>
            </a:pPr>
            <a:r>
              <a:rPr lang="en-US" sz="4000">
                <a:latin typeface="Times New Roman" panose="02020603050405020304" pitchFamily="18" charset="0"/>
                <a:cs typeface="Times New Roman" panose="02020603050405020304" pitchFamily="18" charset="0"/>
              </a:rPr>
              <a:t>Pratik Bagade </a:t>
            </a:r>
          </a:p>
          <a:p>
            <a:pPr marL="0" indent="0" algn="ctr">
              <a:buNone/>
            </a:pPr>
            <a:r>
              <a:rPr lang="en-US" sz="4000">
                <a:latin typeface="Times New Roman" panose="02020603050405020304" pitchFamily="18" charset="0"/>
                <a:cs typeface="Times New Roman" panose="02020603050405020304" pitchFamily="18" charset="0"/>
              </a:rPr>
              <a:t>Rutik Borate </a:t>
            </a:r>
          </a:p>
          <a:p>
            <a:pPr marL="0" indent="0" algn="ctr">
              <a:buNone/>
            </a:pPr>
            <a:r>
              <a:rPr lang="en-US" sz="4000">
                <a:latin typeface="Times New Roman" panose="02020603050405020304" pitchFamily="18" charset="0"/>
                <a:cs typeface="Times New Roman" panose="02020603050405020304" pitchFamily="18" charset="0"/>
              </a:rPr>
              <a:t>Balaji Dande </a:t>
            </a:r>
          </a:p>
          <a:p>
            <a:pPr marL="0" indent="0" algn="ctr">
              <a:buNone/>
            </a:pPr>
            <a:r>
              <a:rPr lang="en-US" sz="4000">
                <a:latin typeface="Times New Roman" panose="02020603050405020304" pitchFamily="18" charset="0"/>
                <a:cs typeface="Times New Roman" panose="02020603050405020304" pitchFamily="18" charset="0"/>
              </a:rPr>
              <a:t>Pankaj Kaushik </a:t>
            </a:r>
          </a:p>
          <a:p>
            <a:pPr marL="0" indent="0" algn="ctr">
              <a:buNone/>
            </a:pPr>
            <a:r>
              <a:rPr lang="en-US" sz="4000">
                <a:latin typeface="Times New Roman" panose="02020603050405020304" pitchFamily="18" charset="0"/>
                <a:cs typeface="Times New Roman" panose="02020603050405020304" pitchFamily="18" charset="0"/>
              </a:rPr>
              <a:t>Mayuri Londhe</a:t>
            </a:r>
          </a:p>
          <a:p>
            <a:pPr marL="0" indent="0" algn="ctr">
              <a:buNone/>
            </a:pPr>
            <a:r>
              <a:rPr lang="en-US" sz="4000">
                <a:latin typeface="Times New Roman" panose="02020603050405020304" pitchFamily="18" charset="0"/>
                <a:cs typeface="Times New Roman" panose="02020603050405020304" pitchFamily="18" charset="0"/>
              </a:rPr>
              <a:t>Rachana Mangalaram</a:t>
            </a:r>
          </a:p>
          <a:p>
            <a:pPr algn="ctr"/>
            <a:endParaRPr lang="en-US" sz="4000">
              <a:latin typeface="Times New Roman" panose="02020603050405020304" pitchFamily="18" charset="0"/>
              <a:cs typeface="Times New Roman" panose="02020603050405020304" pitchFamily="18" charset="0"/>
            </a:endParaRPr>
          </a:p>
          <a:p>
            <a:pPr marL="0" indent="0" algn="ctr">
              <a:buNone/>
            </a:pPr>
            <a:r>
              <a:rPr lang="en-US" sz="4000" b="1">
                <a:latin typeface="Times New Roman" panose="02020603050405020304" pitchFamily="18" charset="0"/>
                <a:cs typeface="Times New Roman" panose="02020603050405020304" pitchFamily="18" charset="0"/>
              </a:rPr>
              <a:t>Under guidance of </a:t>
            </a:r>
          </a:p>
          <a:p>
            <a:pPr marL="0" indent="0" algn="ctr">
              <a:buNone/>
            </a:pPr>
            <a:r>
              <a:rPr lang="en-US" sz="4000">
                <a:latin typeface="Times New Roman" panose="02020603050405020304" pitchFamily="18" charset="0"/>
                <a:cs typeface="Times New Roman" panose="02020603050405020304" pitchFamily="18" charset="0"/>
              </a:rPr>
              <a:t>Zakir Hussain</a:t>
            </a:r>
          </a:p>
          <a:p>
            <a:endParaRPr lang="en-IN"/>
          </a:p>
        </p:txBody>
      </p:sp>
      <p:pic>
        <p:nvPicPr>
          <p:cNvPr id="1026" name="Picture 2" descr="ArtWork/Brand/Logo">
            <a:extLst>
              <a:ext uri="{FF2B5EF4-FFF2-40B4-BE49-F238E27FC236}">
                <a16:creationId xmlns:a16="http://schemas.microsoft.com/office/drawing/2014/main" id="{DD363239-1EEC-5F52-27BE-2EE8B549B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018516"/>
            <a:ext cx="3276600" cy="2117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logo Kolor Icon, 11, Windows ...">
            <a:extLst>
              <a:ext uri="{FF2B5EF4-FFF2-40B4-BE49-F238E27FC236}">
                <a16:creationId xmlns:a16="http://schemas.microsoft.com/office/drawing/2014/main" id="{13E987AB-A64D-FEA8-F9FB-A44372EA1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12233"/>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WS icon PNG and SVG Vector Free Download">
            <a:extLst>
              <a:ext uri="{FF2B5EF4-FFF2-40B4-BE49-F238E27FC236}">
                <a16:creationId xmlns:a16="http://schemas.microsoft.com/office/drawing/2014/main" id="{BA5C19CC-73BD-8945-EE72-33D423686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4220" y="5018516"/>
            <a:ext cx="3529380" cy="211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4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792BE1-8D46-C2B7-3607-33BBB192E46E}"/>
              </a:ext>
            </a:extLst>
          </p:cNvPr>
          <p:cNvSpPr txBox="1"/>
          <p:nvPr/>
        </p:nvSpPr>
        <p:spPr>
          <a:xfrm>
            <a:off x="1087891" y="3962400"/>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ping 192.168.1.26</a:t>
            </a:r>
          </a:p>
        </p:txBody>
      </p:sp>
      <p:sp>
        <p:nvSpPr>
          <p:cNvPr id="6" name="TextBox 5">
            <a:extLst>
              <a:ext uri="{FF2B5EF4-FFF2-40B4-BE49-F238E27FC236}">
                <a16:creationId xmlns:a16="http://schemas.microsoft.com/office/drawing/2014/main" id="{02FDC3E1-17AD-86C7-2B79-0407BF1A6D48}"/>
              </a:ext>
            </a:extLst>
          </p:cNvPr>
          <p:cNvSpPr txBox="1"/>
          <p:nvPr/>
        </p:nvSpPr>
        <p:spPr>
          <a:xfrm>
            <a:off x="3394982" y="5816025"/>
            <a:ext cx="73152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Windows2 instance </a:t>
            </a:r>
          </a:p>
        </p:txBody>
      </p:sp>
      <p:pic>
        <p:nvPicPr>
          <p:cNvPr id="7" name="Image 16">
            <a:extLst>
              <a:ext uri="{FF2B5EF4-FFF2-40B4-BE49-F238E27FC236}">
                <a16:creationId xmlns:a16="http://schemas.microsoft.com/office/drawing/2014/main" id="{FA09AAF4-1813-5EF1-C880-D3A280B420AE}"/>
              </a:ext>
            </a:extLst>
          </p:cNvPr>
          <p:cNvPicPr>
            <a:picLocks/>
          </p:cNvPicPr>
          <p:nvPr/>
        </p:nvPicPr>
        <p:blipFill>
          <a:blip r:embed="rId2" cstate="print"/>
          <a:stretch>
            <a:fillRect/>
          </a:stretch>
        </p:blipFill>
        <p:spPr>
          <a:xfrm>
            <a:off x="394063" y="356998"/>
            <a:ext cx="6705600" cy="3528377"/>
          </a:xfrm>
          <a:prstGeom prst="rect">
            <a:avLst/>
          </a:prstGeom>
        </p:spPr>
      </p:pic>
      <p:pic>
        <p:nvPicPr>
          <p:cNvPr id="10" name="Image 17">
            <a:extLst>
              <a:ext uri="{FF2B5EF4-FFF2-40B4-BE49-F238E27FC236}">
                <a16:creationId xmlns:a16="http://schemas.microsoft.com/office/drawing/2014/main" id="{A0E76208-A65F-CD25-16B2-B9923DD38310}"/>
              </a:ext>
            </a:extLst>
          </p:cNvPr>
          <p:cNvPicPr>
            <a:picLocks/>
          </p:cNvPicPr>
          <p:nvPr/>
        </p:nvPicPr>
        <p:blipFill>
          <a:blip r:embed="rId3" cstate="print"/>
          <a:stretch>
            <a:fillRect/>
          </a:stretch>
        </p:blipFill>
        <p:spPr>
          <a:xfrm>
            <a:off x="7162800" y="2895600"/>
            <a:ext cx="7086600" cy="4191000"/>
          </a:xfrm>
          <a:prstGeom prst="rect">
            <a:avLst/>
          </a:prstGeom>
        </p:spPr>
      </p:pic>
      <p:sp>
        <p:nvSpPr>
          <p:cNvPr id="11" name="TextBox 10">
            <a:extLst>
              <a:ext uri="{FF2B5EF4-FFF2-40B4-BE49-F238E27FC236}">
                <a16:creationId xmlns:a16="http://schemas.microsoft.com/office/drawing/2014/main" id="{337A27DC-E55D-8002-1D69-E2BC31BC3200}"/>
              </a:ext>
            </a:extLst>
          </p:cNvPr>
          <p:cNvSpPr txBox="1"/>
          <p:nvPr/>
        </p:nvSpPr>
        <p:spPr>
          <a:xfrm>
            <a:off x="7197634" y="1536412"/>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Windows1 instance </a:t>
            </a:r>
          </a:p>
        </p:txBody>
      </p:sp>
      <p:sp>
        <p:nvSpPr>
          <p:cNvPr id="12" name="TextBox 11">
            <a:extLst>
              <a:ext uri="{FF2B5EF4-FFF2-40B4-BE49-F238E27FC236}">
                <a16:creationId xmlns:a16="http://schemas.microsoft.com/office/drawing/2014/main" id="{FA9CFEC7-AE57-37F4-C49C-E2B209A78182}"/>
              </a:ext>
            </a:extLst>
          </p:cNvPr>
          <p:cNvSpPr txBox="1"/>
          <p:nvPr/>
        </p:nvSpPr>
        <p:spPr>
          <a:xfrm>
            <a:off x="8839200" y="7124049"/>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ping 192.168.1.45</a:t>
            </a:r>
          </a:p>
        </p:txBody>
      </p:sp>
    </p:spTree>
    <p:extLst>
      <p:ext uri="{BB962C8B-B14F-4D97-AF65-F5344CB8AC3E}">
        <p14:creationId xmlns:p14="http://schemas.microsoft.com/office/powerpoint/2010/main" val="33928959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770890"/>
            <a:ext cx="10020935" cy="1111885"/>
          </a:xfrm>
        </p:spPr>
        <p:txBody>
          <a:bodyPr/>
          <a:lstStyle/>
          <a:p>
            <a:r>
              <a:rPr lang="en-IN" sz="3200" b="1">
                <a:latin typeface="Times New Roman" panose="02020603050405020304" pitchFamily="18" charset="0"/>
                <a:cs typeface="Times New Roman" panose="02020603050405020304" pitchFamily="18" charset="0"/>
                <a:sym typeface="+mn-ea"/>
              </a:rPr>
              <a:t>Windows1 ping in CentOS instance </a:t>
            </a:r>
            <a:endParaRPr lang="en-IN" altLang="en-US" sz="3200"/>
          </a:p>
        </p:txBody>
      </p:sp>
      <p:pic>
        <p:nvPicPr>
          <p:cNvPr id="28" name="Image 28"/>
          <p:cNvPicPr>
            <a:picLocks noGrp="1" noChangeAspect="1"/>
          </p:cNvPicPr>
          <p:nvPr>
            <p:ph idx="1"/>
          </p:nvPr>
        </p:nvPicPr>
        <p:blipFill>
          <a:blip r:embed="rId2" cstate="print"/>
          <a:stretch>
            <a:fillRect/>
          </a:stretch>
        </p:blipFill>
        <p:spPr>
          <a:xfrm>
            <a:off x="1356814" y="1846747"/>
            <a:ext cx="9968230" cy="5611963"/>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4A903-10AA-6EA8-47BE-4982276A73D1}"/>
              </a:ext>
            </a:extLst>
          </p:cNvPr>
          <p:cNvSpPr>
            <a:spLocks noGrp="1"/>
          </p:cNvSpPr>
          <p:nvPr>
            <p:ph idx="1"/>
          </p:nvPr>
        </p:nvSpPr>
        <p:spPr>
          <a:xfrm>
            <a:off x="381000" y="457200"/>
            <a:ext cx="12969240" cy="6784848"/>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To securely connect to a remote CentOS instance (located at the public IP 54.163.68.56) using SSH</a:t>
            </a: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r>
              <a:rPr lang="en-US" sz="2400">
                <a:latin typeface="Times New Roman" panose="02020603050405020304" pitchFamily="18" charset="0"/>
                <a:cs typeface="Times New Roman" panose="02020603050405020304" pitchFamily="18" charset="0"/>
              </a:rPr>
              <a:t>To edit the CentOS-Base.repo, inside the file:</a:t>
            </a:r>
            <a:endParaRPr lang="en-IN" sz="2400">
              <a:latin typeface="Times New Roman" panose="02020603050405020304" pitchFamily="18" charset="0"/>
              <a:cs typeface="Times New Roman" panose="02020603050405020304" pitchFamily="18" charset="0"/>
            </a:endParaRPr>
          </a:p>
          <a:p>
            <a:pPr>
              <a:spcBef>
                <a:spcPts val="925"/>
              </a:spcBef>
              <a:spcAft>
                <a:spcPts val="0"/>
              </a:spcAft>
              <a:buFontTx/>
              <a:buChar char="-"/>
            </a:pPr>
            <a:r>
              <a:rPr lang="en-US" sz="2400">
                <a:latin typeface="Times New Roman" panose="02020603050405020304" pitchFamily="18" charset="0"/>
                <a:cs typeface="Times New Roman" panose="02020603050405020304" pitchFamily="18" charset="0"/>
              </a:rPr>
              <a:t>Comment out the mirrorlist=... lines by adding # at the beginning.</a:t>
            </a:r>
            <a:endParaRPr lang="en-IN" sz="2400">
              <a:latin typeface="Times New Roman" panose="02020603050405020304" pitchFamily="18" charset="0"/>
              <a:cs typeface="Times New Roman" panose="02020603050405020304" pitchFamily="18" charset="0"/>
            </a:endParaRPr>
          </a:p>
          <a:p>
            <a:pPr>
              <a:spcBef>
                <a:spcPts val="925"/>
              </a:spcBef>
              <a:spcAft>
                <a:spcPts val="0"/>
              </a:spcAft>
              <a:buFontTx/>
              <a:buChar char="-"/>
            </a:pPr>
            <a:r>
              <a:rPr lang="en-US" sz="2400">
                <a:latin typeface="Times New Roman" panose="02020603050405020304" pitchFamily="18" charset="0"/>
                <a:cs typeface="Times New Roman" panose="02020603050405020304" pitchFamily="18" charset="0"/>
              </a:rPr>
              <a:t>Replace them with the following base URL: baseurl</a:t>
            </a:r>
            <a:r>
              <a:rPr lang="en-US" sz="240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a:t>
            </a:r>
            <a:r>
              <a:rPr lang="en-US" sz="2400">
                <a:latin typeface="Times New Roman" panose="02020603050405020304" pitchFamily="18" charset="0"/>
                <a:cs typeface="Times New Roman" panose="02020603050405020304" pitchFamily="18" charset="0"/>
              </a:rPr>
              <a:t>p</a:t>
            </a:r>
            <a:r>
              <a:rPr lang="en-US" sz="240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://vault.centos.org/7.9.2009/os/x86_64/</a:t>
            </a:r>
            <a:endParaRPr lang="en-US"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r>
              <a:rPr lang="en-IN" sz="2800">
                <a:latin typeface="Times New Roman" panose="02020603050405020304" pitchFamily="18" charset="0"/>
                <a:cs typeface="Times New Roman" panose="02020603050405020304" pitchFamily="18" charset="0"/>
              </a:rPr>
              <a:t>  Install Samba and add service</a:t>
            </a:r>
          </a:p>
          <a:p>
            <a:pPr marL="0" indent="0">
              <a:buNone/>
            </a:pPr>
            <a:endParaRPr lang="en-IN" sz="2400">
              <a:latin typeface="Times New Roman" panose="02020603050405020304" pitchFamily="18" charset="0"/>
              <a:cs typeface="Times New Roman" panose="02020603050405020304" pitchFamily="18" charset="0"/>
            </a:endParaRPr>
          </a:p>
        </p:txBody>
      </p:sp>
      <p:pic>
        <p:nvPicPr>
          <p:cNvPr id="4" name="Image 22">
            <a:extLst>
              <a:ext uri="{FF2B5EF4-FFF2-40B4-BE49-F238E27FC236}">
                <a16:creationId xmlns:a16="http://schemas.microsoft.com/office/drawing/2014/main" id="{C4A334CA-286B-0470-ED9C-BE560FCB50B4}"/>
              </a:ext>
            </a:extLst>
          </p:cNvPr>
          <p:cNvPicPr>
            <a:picLocks/>
          </p:cNvPicPr>
          <p:nvPr/>
        </p:nvPicPr>
        <p:blipFill>
          <a:blip r:embed="rId3" cstate="print"/>
          <a:stretch>
            <a:fillRect/>
          </a:stretch>
        </p:blipFill>
        <p:spPr>
          <a:xfrm>
            <a:off x="609600" y="1022386"/>
            <a:ext cx="11963400" cy="1203643"/>
          </a:xfrm>
          <a:prstGeom prst="rect">
            <a:avLst/>
          </a:prstGeom>
        </p:spPr>
      </p:pic>
      <p:pic>
        <p:nvPicPr>
          <p:cNvPr id="5" name="Image 25">
            <a:extLst>
              <a:ext uri="{FF2B5EF4-FFF2-40B4-BE49-F238E27FC236}">
                <a16:creationId xmlns:a16="http://schemas.microsoft.com/office/drawing/2014/main" id="{B16BFC95-6C54-33A7-A9A8-E4997DAD72C3}"/>
              </a:ext>
            </a:extLst>
          </p:cNvPr>
          <p:cNvPicPr>
            <a:picLocks/>
          </p:cNvPicPr>
          <p:nvPr/>
        </p:nvPicPr>
        <p:blipFill>
          <a:blip r:embed="rId4" cstate="print"/>
          <a:stretch>
            <a:fillRect/>
          </a:stretch>
        </p:blipFill>
        <p:spPr>
          <a:xfrm>
            <a:off x="609600" y="3977957"/>
            <a:ext cx="11963400" cy="536779"/>
          </a:xfrm>
          <a:prstGeom prst="rect">
            <a:avLst/>
          </a:prstGeom>
        </p:spPr>
      </p:pic>
      <p:pic>
        <p:nvPicPr>
          <p:cNvPr id="6" name="Image 31">
            <a:extLst>
              <a:ext uri="{FF2B5EF4-FFF2-40B4-BE49-F238E27FC236}">
                <a16:creationId xmlns:a16="http://schemas.microsoft.com/office/drawing/2014/main" id="{EE1F99CA-1C03-558B-7A60-A1F87EE25422}"/>
              </a:ext>
            </a:extLst>
          </p:cNvPr>
          <p:cNvPicPr>
            <a:picLocks/>
          </p:cNvPicPr>
          <p:nvPr/>
        </p:nvPicPr>
        <p:blipFill>
          <a:blip r:embed="rId5" cstate="print"/>
          <a:stretch>
            <a:fillRect/>
          </a:stretch>
        </p:blipFill>
        <p:spPr>
          <a:xfrm>
            <a:off x="609600" y="5486400"/>
            <a:ext cx="6934200" cy="2320834"/>
          </a:xfrm>
          <a:prstGeom prst="rect">
            <a:avLst/>
          </a:prstGeom>
        </p:spPr>
      </p:pic>
    </p:spTree>
    <p:extLst>
      <p:ext uri="{BB962C8B-B14F-4D97-AF65-F5344CB8AC3E}">
        <p14:creationId xmlns:p14="http://schemas.microsoft.com/office/powerpoint/2010/main" val="34722868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14400" y="1371600"/>
            <a:ext cx="12644755" cy="1549400"/>
          </a:xfrm>
          <a:prstGeom prst="rect">
            <a:avLst/>
          </a:prstGeom>
          <a:noFill/>
        </p:spPr>
        <p:txBody>
          <a:bodyPr wrap="square" rtlCol="0">
            <a:noAutofit/>
          </a:bodyPr>
          <a:lstStyle/>
          <a:p>
            <a:pPr algn="just"/>
            <a:r>
              <a:rPr lang="en-IN" sz="3200">
                <a:latin typeface="Times New Roman" panose="02020603050405020304" pitchFamily="18" charset="0"/>
                <a:cs typeface="Times New Roman" panose="02020603050405020304" pitchFamily="18" charset="0"/>
                <a:sym typeface="+mn-ea"/>
              </a:rPr>
              <a:t>The ‘/samba/apps’ folder allows centralized access for a group of users, enabling them to share and manage files securely from one location, making collaboration easier and more efficient.</a:t>
            </a:r>
          </a:p>
        </p:txBody>
      </p:sp>
      <p:pic>
        <p:nvPicPr>
          <p:cNvPr id="33" name="Image 33"/>
          <p:cNvPicPr>
            <a:picLocks noGrp="1" noChangeAspect="1"/>
          </p:cNvPicPr>
          <p:nvPr>
            <p:ph sz="half" idx="1"/>
          </p:nvPr>
        </p:nvPicPr>
        <p:blipFill>
          <a:blip r:embed="rId2" cstate="print"/>
          <a:stretch>
            <a:fillRect/>
          </a:stretch>
        </p:blipFill>
        <p:spPr>
          <a:xfrm>
            <a:off x="914400" y="3276600"/>
            <a:ext cx="12644755" cy="3086100"/>
          </a:xfrm>
          <a:prstGeom prst="rect">
            <a:avLst/>
          </a:prstGeom>
        </p:spPr>
      </p:pic>
      <p:sp>
        <p:nvSpPr>
          <p:cNvPr id="3" name="Text 0"/>
          <p:cNvSpPr/>
          <p:nvPr/>
        </p:nvSpPr>
        <p:spPr>
          <a:xfrm>
            <a:off x="914400" y="641050"/>
            <a:ext cx="9642038"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Samba File Server Implementation</a:t>
            </a:r>
            <a:endParaRPr lang="en-US" sz="4450"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19200" y="1219200"/>
            <a:ext cx="3352800" cy="6654194"/>
          </a:xfrm>
          <a:prstGeom prst="rect">
            <a:avLst/>
          </a:prstGeom>
        </p:spPr>
        <p:txBody>
          <a:bodyPr wrap="square">
            <a:spAutoFit/>
          </a:bodyPr>
          <a:lstStyle/>
          <a:p>
            <a:pPr marL="139700" indent="0" defTabSz="266700">
              <a:lnSpc>
                <a:spcPct val="150000"/>
              </a:lnSpc>
              <a:spcBef>
                <a:spcPts val="200"/>
              </a:spcBef>
              <a:spcAft>
                <a:spcPct val="0"/>
              </a:spcAft>
            </a:pPr>
            <a:r>
              <a:rPr sz="2000">
                <a:latin typeface="Times New Roman" panose="02020603050405020304" pitchFamily="18" charset="0"/>
                <a:ea typeface="Calibri" panose="020F0502020204030204"/>
                <a:cs typeface="Times New Roman" panose="02020603050405020304" pitchFamily="18" charset="0"/>
              </a:rPr>
              <a:t>[global]</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workgroup = SAMBA netbios name = centos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security = user</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map to guest = bad user dns proxy = no</a:t>
            </a:r>
          </a:p>
          <a:p>
            <a:pPr marL="0" indent="0" defTabSz="266700">
              <a:lnSpc>
                <a:spcPct val="150000"/>
              </a:lnSpc>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[Apps]</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path = /samba/apps</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browsable = yes </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writable = yes</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guest ok = yes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guest only = yes</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read only = no</a:t>
            </a:r>
          </a:p>
        </p:txBody>
      </p:sp>
      <p:sp>
        <p:nvSpPr>
          <p:cNvPr id="5" name="Text Box 4"/>
          <p:cNvSpPr txBox="1"/>
          <p:nvPr/>
        </p:nvSpPr>
        <p:spPr>
          <a:xfrm>
            <a:off x="1371600" y="609600"/>
            <a:ext cx="8300085" cy="820420"/>
          </a:xfrm>
          <a:prstGeom prst="rect">
            <a:avLst/>
          </a:prstGeom>
          <a:noFill/>
        </p:spPr>
        <p:txBody>
          <a:bodyPr wrap="square" rtlCol="0" anchor="t">
            <a:noAutofit/>
          </a:bodyPr>
          <a:lstStyle/>
          <a:p>
            <a:r>
              <a:rPr lang="en-IN" sz="3200" b="1">
                <a:latin typeface="Times New Roman" panose="02020603050405020304" pitchFamily="18" charset="0"/>
                <a:cs typeface="Times New Roman" panose="02020603050405020304" pitchFamily="18" charset="0"/>
                <a:sym typeface="+mn-ea"/>
              </a:rPr>
              <a:t>smb.conf file configuration</a:t>
            </a:r>
          </a:p>
        </p:txBody>
      </p:sp>
      <p:pic>
        <p:nvPicPr>
          <p:cNvPr id="34" name="Image 34"/>
          <p:cNvPicPr>
            <a:picLocks noGrp="1" noChangeAspect="1"/>
          </p:cNvPicPr>
          <p:nvPr>
            <p:ph idx="1"/>
          </p:nvPr>
        </p:nvPicPr>
        <p:blipFill>
          <a:blip r:embed="rId2" cstate="print"/>
          <a:stretch>
            <a:fillRect/>
          </a:stretch>
        </p:blipFill>
        <p:spPr>
          <a:xfrm>
            <a:off x="5181600" y="2057400"/>
            <a:ext cx="8418195" cy="966470"/>
          </a:xfrm>
          <a:prstGeom prst="rect">
            <a:avLst/>
          </a:prstGeom>
        </p:spPr>
      </p:pic>
      <p:pic>
        <p:nvPicPr>
          <p:cNvPr id="2" name="Image 35">
            <a:extLst>
              <a:ext uri="{FF2B5EF4-FFF2-40B4-BE49-F238E27FC236}">
                <a16:creationId xmlns:a16="http://schemas.microsoft.com/office/drawing/2014/main" id="{C31F9E09-9931-9D1C-8D99-1549BE98B5E9}"/>
              </a:ext>
            </a:extLst>
          </p:cNvPr>
          <p:cNvPicPr>
            <a:picLocks/>
          </p:cNvPicPr>
          <p:nvPr/>
        </p:nvPicPr>
        <p:blipFill>
          <a:blip r:embed="rId3" cstate="print"/>
          <a:stretch>
            <a:fillRect/>
          </a:stretch>
        </p:blipFill>
        <p:spPr>
          <a:xfrm>
            <a:off x="5338444" y="3748088"/>
            <a:ext cx="8418195" cy="31861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C3FE10-4B95-0C64-60E9-97173D470E34}"/>
              </a:ext>
            </a:extLst>
          </p:cNvPr>
          <p:cNvSpPr>
            <a:spLocks noGrp="1"/>
          </p:cNvSpPr>
          <p:nvPr>
            <p:ph type="title"/>
          </p:nvPr>
        </p:nvSpPr>
        <p:spPr>
          <a:xfrm>
            <a:off x="1280160" y="457201"/>
            <a:ext cx="12070080" cy="4648200"/>
          </a:xfrm>
        </p:spPr>
        <p:txBody>
          <a:bodyPr>
            <a:normAutofit fontScale="90000"/>
          </a:bodyPr>
          <a:lstStyle/>
          <a:p>
            <a:r>
              <a:rPr lang="en-US" sz="3600">
                <a:latin typeface="Times New Roman" panose="02020603050405020304" pitchFamily="18" charset="0"/>
                <a:cs typeface="Times New Roman" panose="02020603050405020304" pitchFamily="18" charset="0"/>
              </a:rPr>
              <a:t>Start and enable the services</a:t>
            </a:r>
            <a:br>
              <a:rPr lang="en-US" sz="3100">
                <a:latin typeface="Times New Roman" panose="02020603050405020304" pitchFamily="18" charset="0"/>
                <a:cs typeface="Times New Roman" panose="02020603050405020304" pitchFamily="18" charset="0"/>
              </a:rPr>
            </a:br>
            <a:br>
              <a:rPr lang="en-US" sz="3100">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Move to apps directory, initially it is empty</a:t>
            </a: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endParaRPr lang="en-IN" sz="2800">
              <a:latin typeface="Times New Roman" panose="02020603050405020304" pitchFamily="18" charset="0"/>
              <a:cs typeface="Times New Roman" panose="02020603050405020304" pitchFamily="18" charset="0"/>
            </a:endParaRPr>
          </a:p>
        </p:txBody>
      </p:sp>
      <p:pic>
        <p:nvPicPr>
          <p:cNvPr id="40" name="Image 40"/>
          <p:cNvPicPr>
            <a:picLocks noGrp="1" noChangeAspect="1"/>
          </p:cNvPicPr>
          <p:nvPr>
            <p:ph sz="half" idx="4294967295"/>
          </p:nvPr>
        </p:nvPicPr>
        <p:blipFill>
          <a:blip r:embed="rId2" cstate="print"/>
          <a:stretch>
            <a:fillRect/>
          </a:stretch>
        </p:blipFill>
        <p:spPr>
          <a:xfrm>
            <a:off x="1291045" y="4935141"/>
            <a:ext cx="9918700" cy="1706563"/>
          </a:xfrm>
          <a:prstGeom prst="rect">
            <a:avLst/>
          </a:prstGeom>
        </p:spPr>
      </p:pic>
      <p:sp>
        <p:nvSpPr>
          <p:cNvPr id="5" name="Text Box 4"/>
          <p:cNvSpPr txBox="1"/>
          <p:nvPr/>
        </p:nvSpPr>
        <p:spPr>
          <a:xfrm>
            <a:off x="1256211" y="4251414"/>
            <a:ext cx="7194550" cy="584775"/>
          </a:xfrm>
          <a:prstGeom prst="rect">
            <a:avLst/>
          </a:prstGeom>
          <a:noFill/>
        </p:spPr>
        <p:txBody>
          <a:bodyPr wrap="square" rtlCol="0">
            <a:spAutoFit/>
          </a:bodyPr>
          <a:lstStyle/>
          <a:p>
            <a:r>
              <a:rPr lang="en-IN" altLang="en-US" sz="3200">
                <a:solidFill>
                  <a:srgbClr val="201B18"/>
                </a:solidFill>
                <a:latin typeface="Times New Roman" panose="02020603050405020304" pitchFamily="18" charset="0"/>
                <a:cs typeface="Times New Roman" panose="02020603050405020304" pitchFamily="18" charset="0"/>
                <a:sym typeface="+mn-ea"/>
              </a:rPr>
              <a:t>Create directory in CentOs Instance</a:t>
            </a:r>
          </a:p>
        </p:txBody>
      </p:sp>
      <p:pic>
        <p:nvPicPr>
          <p:cNvPr id="10" name="Image 37">
            <a:extLst>
              <a:ext uri="{FF2B5EF4-FFF2-40B4-BE49-F238E27FC236}">
                <a16:creationId xmlns:a16="http://schemas.microsoft.com/office/drawing/2014/main" id="{33201599-79A3-43CF-DFB5-6936EBFA190D}"/>
              </a:ext>
            </a:extLst>
          </p:cNvPr>
          <p:cNvPicPr>
            <a:picLocks/>
          </p:cNvPicPr>
          <p:nvPr/>
        </p:nvPicPr>
        <p:blipFill>
          <a:blip r:embed="rId3" cstate="print"/>
          <a:stretch>
            <a:fillRect/>
          </a:stretch>
        </p:blipFill>
        <p:spPr>
          <a:xfrm>
            <a:off x="1306286" y="1993504"/>
            <a:ext cx="7485062" cy="145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762000" y="457200"/>
            <a:ext cx="12801600" cy="1077218"/>
          </a:xfrm>
          <a:prstGeom prst="rect">
            <a:avLst/>
          </a:prstGeom>
          <a:noFill/>
        </p:spPr>
        <p:txBody>
          <a:bodyPr wrap="square" rtlCol="0" anchor="t">
            <a:spAutoFit/>
          </a:bodyPr>
          <a:lstStyle/>
          <a:p>
            <a:r>
              <a:rPr lang="en-IN" altLang="en-US" sz="3200">
                <a:solidFill>
                  <a:srgbClr val="201B18"/>
                </a:solidFill>
                <a:latin typeface="Times New Roman" panose="02020603050405020304" pitchFamily="18" charset="0"/>
                <a:cs typeface="Times New Roman" panose="02020603050405020304" pitchFamily="18" charset="0"/>
                <a:sym typeface="+mn-ea"/>
              </a:rPr>
              <a:t>Display the directory in windows instances, which we have created in CentOS instance</a:t>
            </a:r>
          </a:p>
        </p:txBody>
      </p:sp>
      <p:pic>
        <p:nvPicPr>
          <p:cNvPr id="41" name="Image 41"/>
          <p:cNvPicPr>
            <a:picLocks noChangeAspect="1"/>
          </p:cNvPicPr>
          <p:nvPr/>
        </p:nvPicPr>
        <p:blipFill>
          <a:blip r:embed="rId2" cstate="print"/>
          <a:stretch>
            <a:fillRect/>
          </a:stretch>
        </p:blipFill>
        <p:spPr>
          <a:xfrm>
            <a:off x="6705600" y="2133600"/>
            <a:ext cx="7290816" cy="3324029"/>
          </a:xfrm>
          <a:prstGeom prst="rect">
            <a:avLst/>
          </a:prstGeom>
        </p:spPr>
      </p:pic>
      <p:pic>
        <p:nvPicPr>
          <p:cNvPr id="5" name="Image 38">
            <a:extLst>
              <a:ext uri="{FF2B5EF4-FFF2-40B4-BE49-F238E27FC236}">
                <a16:creationId xmlns:a16="http://schemas.microsoft.com/office/drawing/2014/main" id="{30DF02A0-E104-4EA3-E76E-D905312EFD85}"/>
              </a:ext>
            </a:extLst>
          </p:cNvPr>
          <p:cNvPicPr>
            <a:picLocks/>
          </p:cNvPicPr>
          <p:nvPr/>
        </p:nvPicPr>
        <p:blipFill>
          <a:blip r:embed="rId3" cstate="print"/>
          <a:stretch>
            <a:fillRect/>
          </a:stretch>
        </p:blipFill>
        <p:spPr>
          <a:xfrm>
            <a:off x="770709" y="1534418"/>
            <a:ext cx="4211029" cy="5970488"/>
          </a:xfrm>
          <a:prstGeom prst="rect">
            <a:avLst/>
          </a:prstGeom>
        </p:spPr>
      </p:pic>
      <p:sp>
        <p:nvSpPr>
          <p:cNvPr id="6" name="Arrow: Right 5">
            <a:extLst>
              <a:ext uri="{FF2B5EF4-FFF2-40B4-BE49-F238E27FC236}">
                <a16:creationId xmlns:a16="http://schemas.microsoft.com/office/drawing/2014/main" id="{6D4C4E4F-37D1-4E51-3E86-CF7004E61451}"/>
              </a:ext>
            </a:extLst>
          </p:cNvPr>
          <p:cNvSpPr/>
          <p:nvPr/>
        </p:nvSpPr>
        <p:spPr>
          <a:xfrm>
            <a:off x="5562600" y="3581400"/>
            <a:ext cx="990600" cy="76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11786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a:extLst>
              <a:ext uri="{ABE6A1BD-2552-45D9-8811-6FE6E771F9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D1AD18-1384-4EB3-83B0-CEF4298A75DB}"/>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3C800225-F5F1-41B0-BBD5-9694F4F0C6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BB9367-FDC7-4408-82A7-DC436B32313C}"/>
              </a:ext>
            </a:extLst>
          </p:cNvPr>
          <p:cNvPicPr>
            <a:picLocks noChangeAspect="1"/>
          </p:cNvPicPr>
          <p:nvPr/>
        </p:nvPicPr>
        <p:blipFill>
          <a:blip r:embed="rId4"/>
          <a:stretch>
            <a:fillRect/>
          </a:stretch>
        </p:blipFill>
        <p:spPr>
          <a:xfrm>
            <a:off x="9383077" y="2731294"/>
            <a:ext cx="5008125" cy="2767013"/>
          </a:xfrm>
          <a:prstGeom prst="rect">
            <a:avLst/>
          </a:prstGeom>
          <a:noFill/>
        </p:spPr>
      </p:pic>
      <p:sp>
        <p:nvSpPr>
          <p:cNvPr id="4" name="Text 0">
            <a:extLst>
              <a:ext uri="{48D5E542-DF7E-40E0-9487-18B82A23F8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B20DD6-8A58-4A69-9BAE-61BFA9502F80}"/>
              </a:ext>
            </a:extLst>
          </p:cNvPr>
          <p:cNvSpPr/>
          <p:nvPr/>
        </p:nvSpPr>
        <p:spPr>
          <a:xfrm>
            <a:off x="669369" y="556855"/>
            <a:ext cx="6898362" cy="597694"/>
          </a:xfrm>
          <a:prstGeom prst="rect">
            <a:avLst/>
          </a:prstGeom>
          <a:noFill/>
          <a:ln/>
        </p:spPr>
        <p:txBody>
          <a:bodyPr wrap="none" lIns="0" tIns="0" rIns="0" bIns="0" rtlCol="0" anchor="t"/>
          <a:lstStyle/>
          <a:p>
            <a:pPr marL="0" indent="0">
              <a:lnSpc>
                <a:spcPts val="4700"/>
              </a:lnSpc>
              <a:buNone/>
            </a:pPr>
            <a:r>
              <a:rPr lang="en-US" sz="3750" dirty="0">
                <a:solidFill>
                  <a:srgbClr val="201B18"/>
                </a:solidFill>
                <a:latin typeface="Platypi Medium"/>
              </a:rPr>
              <a:t>Monitoring and Management</a:t>
            </a:r>
          </a:p>
        </p:txBody>
      </p:sp>
      <p:pic>
        <p:nvPicPr>
          <p:cNvPr id="5" name="Image 2" descr="preencoded.png">
            <a:extLst>
              <a:ext uri="{AF0F940A-E1FF-40DB-8A5A-ED84BC7BA6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B605E9-74D4-4BCE-B2A4-D65557A9F0AA}"/>
              </a:ext>
            </a:extLst>
          </p:cNvPr>
          <p:cNvPicPr>
            <a:picLocks noChangeAspect="1"/>
          </p:cNvPicPr>
          <p:nvPr/>
        </p:nvPicPr>
        <p:blipFill>
          <a:blip r:embed="rId5"/>
          <a:stretch>
            <a:fillRect/>
          </a:stretch>
        </p:blipFill>
        <p:spPr>
          <a:xfrm>
            <a:off x="624266" y="1456849"/>
            <a:ext cx="478155" cy="478155"/>
          </a:xfrm>
          <a:prstGeom prst="rect">
            <a:avLst/>
          </a:prstGeom>
          <a:noFill/>
        </p:spPr>
      </p:pic>
      <p:sp>
        <p:nvSpPr>
          <p:cNvPr id="6" name="Text 1">
            <a:extLst>
              <a:ext uri="{C6E2443B-2AB3-4B95-ABC3-916EC3DEA5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9E3EA9-DB97-4479-8B04-F6D745499B85}"/>
              </a:ext>
            </a:extLst>
          </p:cNvPr>
          <p:cNvSpPr/>
          <p:nvPr/>
        </p:nvSpPr>
        <p:spPr>
          <a:xfrm>
            <a:off x="1312474" y="1594365"/>
            <a:ext cx="2390893"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AWS </a:t>
            </a:r>
            <a:r>
              <a:rPr lang="en-US" sz="2400" b="1" dirty="0" err="1">
                <a:solidFill>
                  <a:srgbClr val="504C49"/>
                </a:solidFill>
                <a:latin typeface="Platypi Medium"/>
              </a:rPr>
              <a:t>CloudWatch</a:t>
            </a:r>
          </a:p>
        </p:txBody>
      </p:sp>
      <p:sp>
        <p:nvSpPr>
          <p:cNvPr id="7" name="Text 2">
            <a:extLst>
              <a:ext uri="{40DAA3ED-E674-4FC9-9907-B553E1DB41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B0ED36-1D71-4772-94DE-D4CFFFC746A2}"/>
              </a:ext>
            </a:extLst>
          </p:cNvPr>
          <p:cNvSpPr/>
          <p:nvPr/>
        </p:nvSpPr>
        <p:spPr>
          <a:xfrm>
            <a:off x="669369" y="2035543"/>
            <a:ext cx="7805260" cy="611743"/>
          </a:xfrm>
          <a:prstGeom prst="rect">
            <a:avLst/>
          </a:prstGeom>
          <a:noFill/>
          <a:ln/>
        </p:spPr>
        <p:txBody>
          <a:bodyPr wrap="square" lIns="0" tIns="0" rIns="0" bIns="0" rtlCol="0" anchor="t"/>
          <a:lstStyle/>
          <a:p>
            <a:pPr marL="0" indent="0" algn="just">
              <a:buNone/>
            </a:pPr>
            <a:r>
              <a:rPr lang="en-US" sz="2400" dirty="0" err="1">
                <a:latin typeface="Times New Roman" panose="02020603050405020304" pitchFamily="18" charset="0"/>
                <a:cs typeface="Times New Roman" panose="02020603050405020304" pitchFamily="18" charset="0"/>
              </a:rPr>
              <a:t>CloudWatch</a:t>
            </a:r>
            <a:r>
              <a:rPr lang="en-US" sz="2400" dirty="0">
                <a:latin typeface="Times New Roman" panose="02020603050405020304" pitchFamily="18" charset="0"/>
                <a:cs typeface="Times New Roman" panose="02020603050405020304" pitchFamily="18" charset="0"/>
              </a:rPr>
              <a:t> provides comprehensive monitoring capabilities for AWS resources, allowing for real-time performance insights and proactive issue identification.</a:t>
            </a:r>
          </a:p>
        </p:txBody>
      </p:sp>
      <p:pic>
        <p:nvPicPr>
          <p:cNvPr id="8" name="Image 3" descr="preencoded.png">
            <a:extLst>
              <a:ext uri="{9C0A0B06-7E62-4027-967A-5007877AC82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94A9F2-E5DF-4B15-8849-C8115BBE77CC}"/>
              </a:ext>
            </a:extLst>
          </p:cNvPr>
          <p:cNvPicPr>
            <a:picLocks noChangeAspect="1"/>
          </p:cNvPicPr>
          <p:nvPr/>
        </p:nvPicPr>
        <p:blipFill>
          <a:blip r:embed="rId6"/>
          <a:stretch>
            <a:fillRect/>
          </a:stretch>
        </p:blipFill>
        <p:spPr>
          <a:xfrm>
            <a:off x="624265" y="3712113"/>
            <a:ext cx="478155" cy="478155"/>
          </a:xfrm>
          <a:prstGeom prst="rect">
            <a:avLst/>
          </a:prstGeom>
          <a:noFill/>
        </p:spPr>
      </p:pic>
      <p:sp>
        <p:nvSpPr>
          <p:cNvPr id="9" name="Text 3">
            <a:extLst>
              <a:ext uri="{D514E668-9915-4CBD-9B6F-798BE1E4F6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EEFE46-416F-4CF8-9850-D79B4F65F9EF}"/>
              </a:ext>
            </a:extLst>
          </p:cNvPr>
          <p:cNvSpPr/>
          <p:nvPr/>
        </p:nvSpPr>
        <p:spPr>
          <a:xfrm>
            <a:off x="1312474" y="3843091"/>
            <a:ext cx="2456021"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Performance Metrics</a:t>
            </a:r>
          </a:p>
        </p:txBody>
      </p:sp>
      <p:sp>
        <p:nvSpPr>
          <p:cNvPr id="10" name="Text 4">
            <a:extLst>
              <a:ext uri="{8D1D3505-5DA3-4168-9445-826DACD139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91DB83-3435-45BE-89EC-13CBFDC8172E}"/>
              </a:ext>
            </a:extLst>
          </p:cNvPr>
          <p:cNvSpPr/>
          <p:nvPr/>
        </p:nvSpPr>
        <p:spPr>
          <a:xfrm>
            <a:off x="624265" y="4469919"/>
            <a:ext cx="7805260" cy="611743"/>
          </a:xfrm>
          <a:prstGeom prst="rect">
            <a:avLst/>
          </a:prstGeom>
          <a:noFill/>
          <a:ln/>
        </p:spPr>
        <p:txBody>
          <a:bodyPr wrap="square" lIns="0" tIns="0" rIns="0" bIns="0" rtlCol="0" anchor="t"/>
          <a:lstStyle/>
          <a:p>
            <a:pPr marL="0" indent="0" algn="just">
              <a:lnSpc>
                <a:spcPts val="2400"/>
              </a:lnSpc>
              <a:buNone/>
            </a:pPr>
            <a:r>
              <a:rPr lang="en-US" sz="2400" dirty="0">
                <a:latin typeface="Times New Roman" panose="02020603050405020304" pitchFamily="18" charset="0"/>
                <a:cs typeface="Times New Roman" panose="02020603050405020304" pitchFamily="18" charset="0"/>
              </a:rPr>
              <a:t>Key metrics such as CPU utilization, memory usage, and network traffic are monitored to ensure stable instance performance.</a:t>
            </a:r>
          </a:p>
        </p:txBody>
      </p:sp>
      <p:pic>
        <p:nvPicPr>
          <p:cNvPr id="11" name="Image 4" descr="preencoded.png">
            <a:extLst>
              <a:ext uri="{B92BCF5B-9F5C-4F01-B888-C21334E44A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0C6665A-1CE2-46A5-955D-5159BC886A62}"/>
              </a:ext>
            </a:extLst>
          </p:cNvPr>
          <p:cNvPicPr>
            <a:picLocks noChangeAspect="1"/>
          </p:cNvPicPr>
          <p:nvPr/>
        </p:nvPicPr>
        <p:blipFill>
          <a:blip r:embed="rId7"/>
          <a:stretch>
            <a:fillRect/>
          </a:stretch>
        </p:blipFill>
        <p:spPr>
          <a:xfrm>
            <a:off x="631374" y="5914667"/>
            <a:ext cx="478155" cy="478155"/>
          </a:xfrm>
          <a:prstGeom prst="rect">
            <a:avLst/>
          </a:prstGeom>
          <a:noFill/>
        </p:spPr>
      </p:pic>
      <p:sp>
        <p:nvSpPr>
          <p:cNvPr id="12" name="Text 5">
            <a:extLst>
              <a:ext uri="{17B1BFCC-318F-48EA-A432-D2E56F2E9A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200967-DE30-4282-A252-47A037491EB5}"/>
              </a:ext>
            </a:extLst>
          </p:cNvPr>
          <p:cNvSpPr/>
          <p:nvPr/>
        </p:nvSpPr>
        <p:spPr>
          <a:xfrm>
            <a:off x="1312474" y="6004798"/>
            <a:ext cx="2819995"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Alerts and Notifications</a:t>
            </a:r>
          </a:p>
        </p:txBody>
      </p:sp>
      <p:sp>
        <p:nvSpPr>
          <p:cNvPr id="13" name="Text 6">
            <a:extLst>
              <a:ext uri="{CC8CBDD0-658F-458D-8DA5-ECA0943D9A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D1A39A-F78D-4995-8C66-4221C21722FD}"/>
              </a:ext>
            </a:extLst>
          </p:cNvPr>
          <p:cNvSpPr/>
          <p:nvPr/>
        </p:nvSpPr>
        <p:spPr>
          <a:xfrm>
            <a:off x="647598" y="6598423"/>
            <a:ext cx="7805260" cy="611743"/>
          </a:xfrm>
          <a:prstGeom prst="rect">
            <a:avLst/>
          </a:prstGeom>
          <a:noFill/>
          <a:ln/>
        </p:spPr>
        <p:txBody>
          <a:bodyPr wrap="square" lIns="0" tIns="0" rIns="0" bIns="0" rtlCol="0" anchor="t"/>
          <a:lstStyle/>
          <a:p>
            <a:pPr marL="0" indent="0" algn="just">
              <a:lnSpc>
                <a:spcPts val="2400"/>
              </a:lnSpc>
              <a:buNone/>
            </a:pPr>
            <a:r>
              <a:rPr lang="en-US" sz="2400" dirty="0" err="1">
                <a:latin typeface="Times New Roman" panose="02020603050405020304" pitchFamily="18" charset="0"/>
                <a:cs typeface="Times New Roman" panose="02020603050405020304" pitchFamily="18" charset="0"/>
              </a:rPr>
              <a:t>CloudWatch</a:t>
            </a:r>
            <a:r>
              <a:rPr lang="en-US" sz="2400" dirty="0">
                <a:latin typeface="Times New Roman" panose="02020603050405020304" pitchFamily="18" charset="0"/>
                <a:cs typeface="Times New Roman" panose="02020603050405020304" pitchFamily="18" charset="0"/>
              </a:rPr>
              <a:t> alarms can be configured to notify administrators of critical events, enabling timely interventions and minimizing downtime.</a:t>
            </a:r>
          </a:p>
        </p:txBody>
      </p:sp>
    </p:spTree>
    <p:extLst>
      <p:ext uri="{1ED195DA-C736-4181-AB59-6EA7D5A7591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8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C44F9-23F7-F3DE-C14D-3C3D0A4A25F1}"/>
              </a:ext>
            </a:extLst>
          </p:cNvPr>
          <p:cNvSpPr>
            <a:spLocks noGrp="1"/>
          </p:cNvSpPr>
          <p:nvPr>
            <p:ph idx="1"/>
          </p:nvPr>
        </p:nvSpPr>
        <p:spPr>
          <a:xfrm>
            <a:off x="381000" y="381000"/>
            <a:ext cx="13868400" cy="6632448"/>
          </a:xfrm>
        </p:spPr>
        <p:txBody>
          <a:bodyPr>
            <a:normAutofit/>
          </a:bodyPr>
          <a:lstStyle/>
          <a:p>
            <a:pPr algn="just"/>
            <a:r>
              <a:rPr lang="en-US" sz="2800">
                <a:latin typeface="Times New Roman" panose="02020603050405020304" pitchFamily="18" charset="0"/>
                <a:cs typeface="Times New Roman" panose="02020603050405020304" pitchFamily="18" charset="0"/>
              </a:rPr>
              <a:t>Go to SNS-&gt; Create topic-&gt;Name the topic-&gt;Create topic</a:t>
            </a:r>
          </a:p>
          <a:p>
            <a:pPr algn="just"/>
            <a:r>
              <a:rPr lang="en-US" sz="2800">
                <a:latin typeface="Times New Roman" panose="02020603050405020304" pitchFamily="18" charset="0"/>
                <a:cs typeface="Times New Roman" panose="02020603050405020304" pitchFamily="18" charset="0"/>
              </a:rPr>
              <a:t>Create subscription-&gt; Select the topic and Protocol -&gt;Create Subscription</a:t>
            </a:r>
          </a:p>
          <a:p>
            <a:pPr algn="just"/>
            <a:r>
              <a:rPr lang="en-US" sz="2800">
                <a:latin typeface="Times New Roman" panose="02020603050405020304" pitchFamily="18" charset="0"/>
                <a:cs typeface="Times New Roman" panose="02020603050405020304" pitchFamily="18" charset="0"/>
              </a:rPr>
              <a:t>Now, Select the instance-&gt; View Alarm + -&gt; Select Create Alarm-&gt; Select the Alarm notification(Topic which we have created)-&gt; Select ‘Stop’ in Alarm Action-&gt; Create.</a:t>
            </a:r>
          </a:p>
          <a:p>
            <a:pPr algn="just"/>
            <a:endParaRPr lang="en-US" sz="2800">
              <a:latin typeface="Times New Roman" panose="02020603050405020304" pitchFamily="18" charset="0"/>
              <a:cs typeface="Times New Roman" panose="02020603050405020304" pitchFamily="18" charset="0"/>
            </a:endParaRPr>
          </a:p>
          <a:p>
            <a:pPr marL="0" indent="0" algn="just">
              <a:buNone/>
            </a:pPr>
            <a:endParaRPr lang="en-US" sz="2800">
              <a:latin typeface="Times New Roman" panose="02020603050405020304" pitchFamily="18" charset="0"/>
              <a:cs typeface="Times New Roman" panose="02020603050405020304" pitchFamily="18" charset="0"/>
            </a:endParaRPr>
          </a:p>
          <a:p>
            <a:pPr algn="just"/>
            <a:endParaRPr lang="en-IN" sz="2800">
              <a:latin typeface="Times New Roman" panose="02020603050405020304" pitchFamily="18" charset="0"/>
              <a:cs typeface="Times New Roman" panose="02020603050405020304" pitchFamily="18" charset="0"/>
            </a:endParaRPr>
          </a:p>
        </p:txBody>
      </p:sp>
      <p:pic>
        <p:nvPicPr>
          <p:cNvPr id="4" name="Image 63">
            <a:extLst>
              <a:ext uri="{FF2B5EF4-FFF2-40B4-BE49-F238E27FC236}">
                <a16:creationId xmlns:a16="http://schemas.microsoft.com/office/drawing/2014/main" id="{1E1A294A-D436-B319-8CCF-3DE8FBCEFBCB}"/>
              </a:ext>
            </a:extLst>
          </p:cNvPr>
          <p:cNvPicPr>
            <a:picLocks/>
          </p:cNvPicPr>
          <p:nvPr/>
        </p:nvPicPr>
        <p:blipFill>
          <a:blip r:embed="rId2" cstate="print"/>
          <a:stretch>
            <a:fillRect/>
          </a:stretch>
        </p:blipFill>
        <p:spPr>
          <a:xfrm>
            <a:off x="533400" y="2590800"/>
            <a:ext cx="11887200" cy="5257800"/>
          </a:xfrm>
          <a:prstGeom prst="rect">
            <a:avLst/>
          </a:prstGeom>
        </p:spPr>
      </p:pic>
    </p:spTree>
    <p:extLst>
      <p:ext uri="{BB962C8B-B14F-4D97-AF65-F5344CB8AC3E}">
        <p14:creationId xmlns:p14="http://schemas.microsoft.com/office/powerpoint/2010/main" val="10017250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2E34B-046C-4295-9872-F2D523D46108}"/>
              </a:ext>
            </a:extLst>
          </p:cNvPr>
          <p:cNvSpPr txBox="1"/>
          <p:nvPr/>
        </p:nvSpPr>
        <p:spPr>
          <a:xfrm>
            <a:off x="381000" y="304801"/>
            <a:ext cx="13868400" cy="1077218"/>
          </a:xfrm>
          <a:prstGeom prst="rect">
            <a:avLst/>
          </a:prstGeom>
          <a:noFill/>
        </p:spPr>
        <p:txBody>
          <a:bodyPr wrap="square">
            <a:spAutoFit/>
          </a:bodyPr>
          <a:lstStyle/>
          <a:p>
            <a:pPr marL="139700">
              <a:spcBef>
                <a:spcPts val="5"/>
              </a:spcBef>
              <a:spcAft>
                <a:spcPts val="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Now,</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Check</a:t>
            </a:r>
            <a:r>
              <a:rPr lang="en-US" sz="32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that</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Instance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has</a:t>
            </a:r>
            <a:r>
              <a:rPr lang="en-US" sz="32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stopped,</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as</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it</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has</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reached</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the</a:t>
            </a:r>
            <a:r>
              <a:rPr lang="en-US" sz="320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specified</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spc="-10">
                <a:effectLst/>
                <a:latin typeface="Times New Roman" panose="02020603050405020304" pitchFamily="18" charset="0"/>
                <a:ea typeface="Calibri" panose="020F0502020204030204" pitchFamily="34" charset="0"/>
                <a:cs typeface="Times New Roman" panose="02020603050405020304" pitchFamily="18" charset="0"/>
              </a:rPr>
              <a:t>value</a:t>
            </a:r>
          </a:p>
          <a:p>
            <a:pPr marL="139700">
              <a:spcBef>
                <a:spcPts val="5"/>
              </a:spcBef>
              <a:spcAft>
                <a:spcPts val="0"/>
              </a:spcAft>
            </a:pPr>
            <a:endParaRPr lang="en-IN" sz="32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age 64">
            <a:extLst>
              <a:ext uri="{FF2B5EF4-FFF2-40B4-BE49-F238E27FC236}">
                <a16:creationId xmlns:a16="http://schemas.microsoft.com/office/drawing/2014/main" id="{A296DD55-92A4-BB8A-CED9-CC1E4AC19A28}"/>
              </a:ext>
            </a:extLst>
          </p:cNvPr>
          <p:cNvPicPr>
            <a:picLocks/>
          </p:cNvPicPr>
          <p:nvPr/>
        </p:nvPicPr>
        <p:blipFill>
          <a:blip r:embed="rId2" cstate="print"/>
          <a:stretch>
            <a:fillRect/>
          </a:stretch>
        </p:blipFill>
        <p:spPr>
          <a:xfrm>
            <a:off x="609600" y="1066801"/>
            <a:ext cx="13639800" cy="6629399"/>
          </a:xfrm>
          <a:prstGeom prst="rect">
            <a:avLst/>
          </a:prstGeom>
        </p:spPr>
      </p:pic>
    </p:spTree>
    <p:extLst>
      <p:ext uri="{BB962C8B-B14F-4D97-AF65-F5344CB8AC3E}">
        <p14:creationId xmlns:p14="http://schemas.microsoft.com/office/powerpoint/2010/main" val="34338848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a:extLst>
              <a:ext uri="{E9B3F997-30AD-42DC-9493-E4A8E5C044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1F3CEA-0A7B-4CE7-B911-F0975CA34824}"/>
              </a:ext>
            </a:extLst>
          </p:cNvPr>
          <p:cNvPicPr>
            <a:picLocks noChangeAspect="1"/>
          </p:cNvPicPr>
          <p:nvPr/>
        </p:nvPicPr>
        <p:blipFill>
          <a:blip r:embed="rId3"/>
          <a:stretch>
            <a:fillRect/>
          </a:stretch>
        </p:blipFill>
        <p:spPr>
          <a:xfrm>
            <a:off x="9129722" y="0"/>
            <a:ext cx="5486400" cy="8229600"/>
          </a:xfrm>
          <a:prstGeom prst="rect">
            <a:avLst/>
          </a:prstGeom>
          <a:noFill/>
        </p:spPr>
      </p:pic>
      <p:pic>
        <p:nvPicPr>
          <p:cNvPr id="3" name="Image 1" descr="preencoded.png">
            <a:extLst>
              <a:ext uri="{A728DCC6-8958-4B7A-B72A-8617C2CB1F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A27888-270A-41D9-B14C-30753B374E34}"/>
              </a:ext>
            </a:extLst>
          </p:cNvPr>
          <p:cNvPicPr>
            <a:picLocks noChangeAspect="1"/>
          </p:cNvPicPr>
          <p:nvPr/>
        </p:nvPicPr>
        <p:blipFill>
          <a:blip r:embed="rId4"/>
          <a:stretch>
            <a:fillRect/>
          </a:stretch>
        </p:blipFill>
        <p:spPr>
          <a:xfrm>
            <a:off x="9357241" y="2689503"/>
            <a:ext cx="5059918" cy="2850475"/>
          </a:xfrm>
          <a:prstGeom prst="rect">
            <a:avLst/>
          </a:prstGeom>
          <a:noFill/>
        </p:spPr>
      </p:pic>
      <p:sp>
        <p:nvSpPr>
          <p:cNvPr id="4" name="Text 0">
            <a:extLst>
              <a:ext uri="{DC6352B0-C265-4AF5-B5BE-28FD9A966E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7D41C4-193C-4A6B-8210-768A7F4E4A8D}"/>
              </a:ext>
            </a:extLst>
          </p:cNvPr>
          <p:cNvSpPr/>
          <p:nvPr/>
        </p:nvSpPr>
        <p:spPr>
          <a:xfrm>
            <a:off x="596740" y="1263015"/>
            <a:ext cx="7950517" cy="4411979"/>
          </a:xfrm>
          <a:prstGeom prst="rect">
            <a:avLst/>
          </a:prstGeom>
          <a:noFill/>
          <a:ln/>
        </p:spPr>
        <p:txBody>
          <a:bodyPr wrap="square" lIns="0" tIns="0" rIns="0" bIns="0" rtlCol="0" anchor="t"/>
          <a:lstStyle/>
          <a:p>
            <a:pPr marL="0" indent="0">
              <a:lnSpc>
                <a:spcPts val="5750"/>
              </a:lnSpc>
              <a:buNone/>
            </a:pPr>
            <a:r>
              <a:rPr lang="en-US" sz="4000" dirty="0">
                <a:solidFill>
                  <a:srgbClr val="201B18"/>
                </a:solidFill>
                <a:latin typeface="Times New Roman" panose="02020603050405020304" pitchFamily="18" charset="0"/>
                <a:cs typeface="Times New Roman" panose="02020603050405020304" pitchFamily="18" charset="0"/>
              </a:rPr>
              <a:t>Troubleshooting, Design &amp; Implementing Clients Windows 10 and 11 in Centralized CentOS Server Administration in AWS Cloud Infrastructure</a:t>
            </a:r>
          </a:p>
        </p:txBody>
      </p:sp>
      <p:sp>
        <p:nvSpPr>
          <p:cNvPr id="5" name="Text 1">
            <a:extLst>
              <a:ext uri="{5557DEF5-403B-4235-A383-416AD0E055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F74B7E-2CFA-4391-AE9E-7F325A1E95ED}"/>
              </a:ext>
            </a:extLst>
          </p:cNvPr>
          <p:cNvSpPr/>
          <p:nvPr/>
        </p:nvSpPr>
        <p:spPr>
          <a:xfrm>
            <a:off x="596740" y="5930740"/>
            <a:ext cx="7950517" cy="1035726"/>
          </a:xfrm>
          <a:prstGeom prst="rect">
            <a:avLst/>
          </a:prstGeom>
          <a:noFill/>
          <a:ln/>
        </p:spPr>
        <p:txBody>
          <a:bodyPr wrap="square" lIns="0" tIns="0" rIns="0" bIns="0" rtlCol="0" anchor="t"/>
          <a:lstStyle/>
          <a:p>
            <a:pPr marL="0" indent="0">
              <a:lnSpc>
                <a:spcPts val="2100"/>
              </a:lnSpc>
              <a:buNone/>
            </a:pPr>
            <a:endParaRPr lang="en-US" sz="2000" dirty="0">
              <a:solidFill>
                <a:srgbClr val="504C49"/>
              </a:solidFill>
              <a:latin typeface="Times New Roman" panose="02020603050405020304" pitchFamily="18" charset="0"/>
              <a:cs typeface="Times New Roman" panose="02020603050405020304" pitchFamily="18" charset="0"/>
            </a:endParaRPr>
          </a:p>
        </p:txBody>
      </p:sp>
      <p:sp>
        <p:nvSpPr>
          <p:cNvPr id="6" name="Text 4">
            <a:extLst>
              <a:ext uri="{6D0F7819-C1F1-488F-B9B5-9A4E2CDDF0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D32AA6-FCF1-468A-A415-635775857F30}"/>
              </a:ext>
            </a:extLst>
          </p:cNvPr>
          <p:cNvSpPr/>
          <p:nvPr/>
        </p:nvSpPr>
        <p:spPr>
          <a:xfrm>
            <a:off x="596740" y="5539979"/>
            <a:ext cx="8242460" cy="2003822"/>
          </a:xfrm>
          <a:prstGeom prst="rect">
            <a:avLst/>
          </a:prstGeom>
          <a:noFill/>
          <a:ln/>
        </p:spPr>
        <p:txBody>
          <a:bodyPr wrap="none" lIns="0" tIns="0" rIns="0" bIns="0" rtlCol="0" anchor="t"/>
          <a:lstStyle/>
          <a:p>
            <a:pPr marL="0" indent="0" algn="l">
              <a:lnSpc>
                <a:spcPts val="2300"/>
              </a:lnSpc>
              <a:buNone/>
            </a:pPr>
            <a:endParaRPr lang="en-US" sz="1650" b="1" dirty="0">
              <a:solidFill>
                <a:srgbClr val="504C49"/>
              </a:solidFill>
              <a:latin typeface="Source Serif Pro"/>
            </a:endParaRPr>
          </a:p>
        </p:txBody>
      </p:sp>
      <p:sp>
        <p:nvSpPr>
          <p:cNvPr id="8" name="Content Placeholder 7">
            <a:extLst>
              <a:ext uri="{FF2B5EF4-FFF2-40B4-BE49-F238E27FC236}">
                <a16:creationId xmlns:a16="http://schemas.microsoft.com/office/drawing/2014/main" id="{62A90E50-AED9-3DAB-228D-2668263BE9A4}"/>
              </a:ext>
            </a:extLst>
          </p:cNvPr>
          <p:cNvSpPr>
            <a:spLocks noGrp="1"/>
          </p:cNvSpPr>
          <p:nvPr>
            <p:ph idx="1"/>
          </p:nvPr>
        </p:nvSpPr>
        <p:spPr>
          <a:xfrm>
            <a:off x="596739" y="5257800"/>
            <a:ext cx="7950517" cy="2003822"/>
          </a:xfrm>
        </p:spPr>
        <p:txBody>
          <a:bodyPr>
            <a:noAutofit/>
          </a:bodyPr>
          <a:lstStyle/>
          <a:p>
            <a:pPr marL="0" indent="0" algn="just">
              <a:lnSpc>
                <a:spcPct val="110000"/>
              </a:lnSpc>
              <a:buNone/>
            </a:pPr>
            <a:r>
              <a:rPr lang="en-US" sz="2400">
                <a:latin typeface="Times New Roman" panose="02020603050405020304" pitchFamily="18" charset="0"/>
                <a:cs typeface="Times New Roman" panose="02020603050405020304" pitchFamily="18" charset="0"/>
              </a:rPr>
              <a:t>This project focuses on troubleshooting, designing, and implementing a centralized administration solution for Windows using a CentOS server in AWS Cloud infrastructure. It covers networking, authentication, file sharing, and performance optimization, ensuring secure, efficient, and scalable management of client systems.</a:t>
            </a:r>
            <a:endParaRPr lang="en-IN" sz="2400">
              <a:latin typeface="Times New Roman" panose="02020603050405020304" pitchFamily="18" charset="0"/>
              <a:cs typeface="Times New Roman" panose="02020603050405020304" pitchFamily="18" charset="0"/>
            </a:endParaRPr>
          </a:p>
        </p:txBody>
      </p:sp>
    </p:spTree>
    <p:extLst>
      <p:ext uri="{A11E6F84-F774-44E4-BA54-841DF4E8C81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9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0"/>
          <p:cNvSpPr/>
          <p:nvPr/>
        </p:nvSpPr>
        <p:spPr>
          <a:xfrm>
            <a:off x="593169" y="467201"/>
            <a:ext cx="8017431" cy="529590"/>
          </a:xfrm>
          <a:prstGeom prst="rect">
            <a:avLst/>
          </a:prstGeom>
          <a:noFill/>
          <a:ln/>
        </p:spPr>
        <p:txBody>
          <a:bodyPr wrap="none" lIns="0" tIns="0" rIns="0" bIns="0" rtlCol="0" anchor="t"/>
          <a:lstStyle/>
          <a:p>
            <a:pPr marL="0" indent="0">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Troubleshooting: Connectivity Issues</a:t>
            </a:r>
            <a:endParaRPr lang="en-US" sz="3300" dirty="0"/>
          </a:p>
        </p:txBody>
      </p:sp>
      <p:sp>
        <p:nvSpPr>
          <p:cNvPr id="17" name="Text 1"/>
          <p:cNvSpPr/>
          <p:nvPr/>
        </p:nvSpPr>
        <p:spPr>
          <a:xfrm>
            <a:off x="593169" y="1210129"/>
            <a:ext cx="13444061" cy="1223667"/>
          </a:xfrm>
          <a:prstGeom prst="rect">
            <a:avLst/>
          </a:prstGeom>
          <a:noFill/>
          <a:ln/>
        </p:spPr>
        <p:txBody>
          <a:bodyPr wrap="square" lIns="0" tIns="0" rIns="0" bIns="0" rtlCol="0" anchor="t"/>
          <a:lstStyle/>
          <a:p>
            <a:pPr marL="0" indent="0" algn="just">
              <a:buNone/>
            </a:pPr>
            <a:r>
              <a:rPr lang="en-US" sz="2800">
                <a:latin typeface="Times New Roman" panose="02020603050405020304" pitchFamily="18" charset="0"/>
                <a:ea typeface="Nobile" pitchFamily="34" charset="-122"/>
                <a:cs typeface="Times New Roman" panose="02020603050405020304" pitchFamily="18" charset="0"/>
              </a:rPr>
              <a:t>A key challenge during the project was resolving EC2 connectivity issues, caused by factors like network misconfigurations and firewall rules. We systematically identified and addressed the root causes.</a:t>
            </a:r>
            <a:endParaRPr lang="en-US" sz="2800" dirty="0">
              <a:latin typeface="Times New Roman" panose="02020603050405020304" pitchFamily="18" charset="0"/>
              <a:cs typeface="Times New Roman" panose="02020603050405020304" pitchFamily="18" charset="0"/>
            </a:endParaRPr>
          </a:p>
        </p:txBody>
      </p:sp>
      <p:pic>
        <p:nvPicPr>
          <p:cNvPr id="18" name="Image 0" descr="preencoded.png"/>
          <p:cNvPicPr>
            <a:picLocks noChangeAspect="1"/>
          </p:cNvPicPr>
          <p:nvPr/>
        </p:nvPicPr>
        <p:blipFill>
          <a:blip r:embed="rId2"/>
          <a:stretch>
            <a:fillRect/>
          </a:stretch>
        </p:blipFill>
        <p:spPr>
          <a:xfrm>
            <a:off x="593169" y="2607111"/>
            <a:ext cx="847368" cy="1355765"/>
          </a:xfrm>
          <a:prstGeom prst="rect">
            <a:avLst/>
          </a:prstGeom>
        </p:spPr>
      </p:pic>
      <p:sp>
        <p:nvSpPr>
          <p:cNvPr id="19" name="Text 2"/>
          <p:cNvSpPr/>
          <p:nvPr/>
        </p:nvSpPr>
        <p:spPr>
          <a:xfrm>
            <a:off x="1693596" y="2776095"/>
            <a:ext cx="2504599"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Network Configuration</a:t>
            </a:r>
            <a:endParaRPr lang="en-US" sz="2400" dirty="0">
              <a:latin typeface="Times New Roman" panose="02020603050405020304" pitchFamily="18" charset="0"/>
              <a:cs typeface="Times New Roman" panose="02020603050405020304" pitchFamily="18" charset="0"/>
            </a:endParaRPr>
          </a:p>
        </p:txBody>
      </p:sp>
      <p:sp>
        <p:nvSpPr>
          <p:cNvPr id="20" name="Text 3"/>
          <p:cNvSpPr/>
          <p:nvPr/>
        </p:nvSpPr>
        <p:spPr>
          <a:xfrm>
            <a:off x="1694735" y="3066775"/>
            <a:ext cx="12342495" cy="8199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We carefully reviewed network configuration settings, including subnet masks, IP addresses, and routing tables, ensuring they were correctly assigned and aligned.</a:t>
            </a:r>
            <a:endParaRPr lang="en-US" sz="2400" dirty="0">
              <a:latin typeface="Times New Roman" panose="02020603050405020304" pitchFamily="18" charset="0"/>
              <a:cs typeface="Times New Roman" panose="02020603050405020304" pitchFamily="18" charset="0"/>
            </a:endParaRPr>
          </a:p>
        </p:txBody>
      </p:sp>
      <p:pic>
        <p:nvPicPr>
          <p:cNvPr id="21" name="Image 1" descr="preencoded.png"/>
          <p:cNvPicPr>
            <a:picLocks noChangeAspect="1"/>
          </p:cNvPicPr>
          <p:nvPr/>
        </p:nvPicPr>
        <p:blipFill>
          <a:blip r:embed="rId3"/>
          <a:stretch>
            <a:fillRect/>
          </a:stretch>
        </p:blipFill>
        <p:spPr>
          <a:xfrm>
            <a:off x="593169" y="3864412"/>
            <a:ext cx="847368" cy="1355765"/>
          </a:xfrm>
          <a:prstGeom prst="rect">
            <a:avLst/>
          </a:prstGeom>
        </p:spPr>
      </p:pic>
      <p:sp>
        <p:nvSpPr>
          <p:cNvPr id="22" name="Text 4"/>
          <p:cNvSpPr/>
          <p:nvPr/>
        </p:nvSpPr>
        <p:spPr>
          <a:xfrm>
            <a:off x="1693596" y="4058078"/>
            <a:ext cx="2118479" cy="264676"/>
          </a:xfrm>
          <a:prstGeom prst="rect">
            <a:avLst/>
          </a:prstGeom>
          <a:noFill/>
          <a:ln/>
        </p:spPr>
        <p:txBody>
          <a:bodyPr wrap="none" lIns="0" tIns="0" rIns="0" bIns="0" rtlCol="0" anchor="t"/>
          <a:lstStyle/>
          <a:p>
            <a:pPr marL="0" indent="0" algn="l">
              <a:lnSpc>
                <a:spcPts val="2050"/>
              </a:lnSpc>
              <a:buNone/>
            </a:pPr>
            <a:r>
              <a:rPr lang="en-US" sz="2400" b="1">
                <a:solidFill>
                  <a:srgbClr val="405449"/>
                </a:solidFill>
                <a:latin typeface="Times New Roman" panose="02020603050405020304" pitchFamily="18" charset="0"/>
                <a:ea typeface="Fraunces Extra Bold" pitchFamily="34" charset="-122"/>
                <a:cs typeface="Times New Roman" panose="02020603050405020304" pitchFamily="18" charset="0"/>
              </a:rPr>
              <a:t>Security Groups</a:t>
            </a:r>
            <a:endParaRPr lang="en-US" sz="2400" dirty="0">
              <a:latin typeface="Times New Roman" panose="02020603050405020304" pitchFamily="18" charset="0"/>
              <a:cs typeface="Times New Roman" panose="02020603050405020304" pitchFamily="18" charset="0"/>
            </a:endParaRPr>
          </a:p>
        </p:txBody>
      </p:sp>
      <p:sp>
        <p:nvSpPr>
          <p:cNvPr id="23" name="Text 5"/>
          <p:cNvSpPr/>
          <p:nvPr/>
        </p:nvSpPr>
        <p:spPr>
          <a:xfrm>
            <a:off x="1671825" y="4346819"/>
            <a:ext cx="12342495" cy="870205"/>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Security group rules were meticulously reviewed and adjusted to ensure proper network traffic flow, allowing necessary communication between instances.</a:t>
            </a:r>
            <a:endParaRPr lang="en-US" sz="2400" dirty="0">
              <a:latin typeface="Times New Roman" panose="02020603050405020304" pitchFamily="18" charset="0"/>
              <a:cs typeface="Times New Roman" panose="02020603050405020304" pitchFamily="18" charset="0"/>
            </a:endParaRPr>
          </a:p>
        </p:txBody>
      </p:sp>
      <p:pic>
        <p:nvPicPr>
          <p:cNvPr id="24" name="Image 2" descr="preencoded.png"/>
          <p:cNvPicPr>
            <a:picLocks noChangeAspect="1"/>
          </p:cNvPicPr>
          <p:nvPr/>
        </p:nvPicPr>
        <p:blipFill>
          <a:blip r:embed="rId4"/>
          <a:stretch>
            <a:fillRect/>
          </a:stretch>
        </p:blipFill>
        <p:spPr>
          <a:xfrm>
            <a:off x="593169" y="5184032"/>
            <a:ext cx="847368" cy="1355765"/>
          </a:xfrm>
          <a:prstGeom prst="rect">
            <a:avLst/>
          </a:prstGeom>
        </p:spPr>
      </p:pic>
      <p:sp>
        <p:nvSpPr>
          <p:cNvPr id="25" name="Text 6"/>
          <p:cNvSpPr/>
          <p:nvPr/>
        </p:nvSpPr>
        <p:spPr>
          <a:xfrm>
            <a:off x="1675142" y="5361446"/>
            <a:ext cx="2118479"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Firewall Rules</a:t>
            </a:r>
            <a:endParaRPr lang="en-US" sz="2400" dirty="0">
              <a:latin typeface="Times New Roman" panose="02020603050405020304" pitchFamily="18" charset="0"/>
              <a:cs typeface="Times New Roman" panose="02020603050405020304" pitchFamily="18" charset="0"/>
            </a:endParaRPr>
          </a:p>
        </p:txBody>
      </p:sp>
      <p:sp>
        <p:nvSpPr>
          <p:cNvPr id="26" name="Text 7"/>
          <p:cNvSpPr/>
          <p:nvPr/>
        </p:nvSpPr>
        <p:spPr>
          <a:xfrm>
            <a:off x="1693596" y="5721748"/>
            <a:ext cx="12630864" cy="1119068"/>
          </a:xfrm>
          <a:prstGeom prst="rect">
            <a:avLst/>
          </a:prstGeom>
          <a:noFill/>
          <a:ln/>
        </p:spPr>
        <p:txBody>
          <a:bodyPr wrap="non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Firewall rules on both the EC2 instances and the network infrastructure were checked for </a:t>
            </a:r>
            <a:r>
              <a:rPr lang="en-US" sz="2400">
                <a:latin typeface="Times New Roman" panose="02020603050405020304" pitchFamily="18" charset="0"/>
                <a:ea typeface="Nobile" pitchFamily="34" charset="-122"/>
                <a:cs typeface="Times New Roman" panose="02020603050405020304" pitchFamily="18" charset="0"/>
              </a:rPr>
              <a:t>any blocking</a:t>
            </a:r>
          </a:p>
          <a:p>
            <a:pPr marL="0" indent="0" algn="just">
              <a:buNone/>
            </a:pPr>
            <a:r>
              <a:rPr lang="en-US" sz="2400">
                <a:latin typeface="Times New Roman" panose="02020603050405020304" pitchFamily="18" charset="0"/>
                <a:ea typeface="Nobile" pitchFamily="34" charset="-122"/>
                <a:cs typeface="Times New Roman" panose="02020603050405020304" pitchFamily="18" charset="0"/>
              </a:rPr>
              <a:t>policies that </a:t>
            </a:r>
            <a:r>
              <a:rPr lang="en-US" sz="2400" dirty="0">
                <a:latin typeface="Times New Roman" panose="02020603050405020304" pitchFamily="18" charset="0"/>
                <a:ea typeface="Nobile" pitchFamily="34" charset="-122"/>
                <a:cs typeface="Times New Roman" panose="02020603050405020304" pitchFamily="18" charset="0"/>
              </a:rPr>
              <a:t>might </a:t>
            </a:r>
            <a:r>
              <a:rPr lang="en-US" sz="2400">
                <a:latin typeface="Times New Roman" panose="02020603050405020304" pitchFamily="18" charset="0"/>
                <a:ea typeface="Nobile" pitchFamily="34" charset="-122"/>
                <a:cs typeface="Times New Roman" panose="02020603050405020304" pitchFamily="18" charset="0"/>
              </a:rPr>
              <a:t>have prevented </a:t>
            </a:r>
            <a:r>
              <a:rPr lang="en-US" sz="2400" dirty="0">
                <a:latin typeface="Times New Roman" panose="02020603050405020304" pitchFamily="18" charset="0"/>
                <a:ea typeface="Nobile" pitchFamily="34" charset="-122"/>
                <a:cs typeface="Times New Roman" panose="02020603050405020304" pitchFamily="18" charset="0"/>
              </a:rPr>
              <a:t>connectivity.</a:t>
            </a:r>
            <a:endParaRPr lang="en-US" sz="2400" dirty="0">
              <a:latin typeface="Times New Roman" panose="02020603050405020304" pitchFamily="18" charset="0"/>
              <a:cs typeface="Times New Roman" panose="02020603050405020304" pitchFamily="18" charset="0"/>
            </a:endParaRPr>
          </a:p>
        </p:txBody>
      </p:sp>
      <p:pic>
        <p:nvPicPr>
          <p:cNvPr id="27" name="Image 3" descr="preencoded.png"/>
          <p:cNvPicPr>
            <a:picLocks noChangeAspect="1"/>
          </p:cNvPicPr>
          <p:nvPr/>
        </p:nvPicPr>
        <p:blipFill>
          <a:blip r:embed="rId5"/>
          <a:stretch>
            <a:fillRect/>
          </a:stretch>
        </p:blipFill>
        <p:spPr>
          <a:xfrm>
            <a:off x="593169" y="6496288"/>
            <a:ext cx="847368" cy="1355765"/>
          </a:xfrm>
          <a:prstGeom prst="rect">
            <a:avLst/>
          </a:prstGeom>
        </p:spPr>
      </p:pic>
      <p:sp>
        <p:nvSpPr>
          <p:cNvPr id="28" name="Text 8"/>
          <p:cNvSpPr/>
          <p:nvPr/>
        </p:nvSpPr>
        <p:spPr>
          <a:xfrm>
            <a:off x="1693596" y="6715384"/>
            <a:ext cx="2964894"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Network Connectivity Tests</a:t>
            </a:r>
            <a:endParaRPr lang="en-US" sz="2400" dirty="0">
              <a:latin typeface="Times New Roman" panose="02020603050405020304" pitchFamily="18" charset="0"/>
              <a:cs typeface="Times New Roman" panose="02020603050405020304" pitchFamily="18" charset="0"/>
            </a:endParaRPr>
          </a:p>
        </p:txBody>
      </p:sp>
      <p:sp>
        <p:nvSpPr>
          <p:cNvPr id="29" name="Text 9"/>
          <p:cNvSpPr/>
          <p:nvPr/>
        </p:nvSpPr>
        <p:spPr>
          <a:xfrm>
            <a:off x="1693596" y="7032069"/>
            <a:ext cx="12935663" cy="819984"/>
          </a:xfrm>
          <a:prstGeom prst="rect">
            <a:avLst/>
          </a:prstGeom>
          <a:noFill/>
          <a:ln/>
        </p:spPr>
        <p:txBody>
          <a:bodyPr wrap="non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We conducted network connectivity tests using tools like ping and traceroute to </a:t>
            </a:r>
            <a:r>
              <a:rPr lang="en-US" sz="2400">
                <a:latin typeface="Times New Roman" panose="02020603050405020304" pitchFamily="18" charset="0"/>
                <a:ea typeface="Nobile" pitchFamily="34" charset="-122"/>
                <a:cs typeface="Times New Roman" panose="02020603050405020304" pitchFamily="18" charset="0"/>
              </a:rPr>
              <a:t>identify network  </a:t>
            </a:r>
          </a:p>
          <a:p>
            <a:pPr marL="0" indent="0" algn="just">
              <a:buNone/>
            </a:pPr>
            <a:r>
              <a:rPr lang="en-US" sz="2400">
                <a:latin typeface="Times New Roman" panose="02020603050405020304" pitchFamily="18" charset="0"/>
                <a:ea typeface="Nobile" pitchFamily="34" charset="-122"/>
                <a:cs typeface="Times New Roman" panose="02020603050405020304" pitchFamily="18" charset="0"/>
              </a:rPr>
              <a:t>bottlenecks </a:t>
            </a:r>
            <a:r>
              <a:rPr lang="en-US" sz="2400" dirty="0">
                <a:latin typeface="Times New Roman" panose="02020603050405020304" pitchFamily="18" charset="0"/>
                <a:ea typeface="Nobile" pitchFamily="34" charset="-122"/>
                <a:cs typeface="Times New Roman" panose="02020603050405020304" pitchFamily="18" charset="0"/>
              </a:rPr>
              <a:t>or communication failures.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28311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p:cNvSpPr/>
          <p:nvPr/>
        </p:nvSpPr>
        <p:spPr>
          <a:xfrm>
            <a:off x="793790" y="769382"/>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Troubleshooting: IP Addressing and VPC Configuration</a:t>
            </a:r>
            <a:endParaRPr lang="en-US" sz="4450" dirty="0"/>
          </a:p>
        </p:txBody>
      </p:sp>
      <p:sp>
        <p:nvSpPr>
          <p:cNvPr id="14" name="Text 1"/>
          <p:cNvSpPr/>
          <p:nvPr/>
        </p:nvSpPr>
        <p:spPr>
          <a:xfrm>
            <a:off x="806853" y="2413754"/>
            <a:ext cx="13042821" cy="1451610"/>
          </a:xfrm>
          <a:prstGeom prst="rect">
            <a:avLst/>
          </a:prstGeom>
          <a:noFill/>
          <a:ln/>
        </p:spPr>
        <p:txBody>
          <a:bodyPr wrap="square" lIns="0" tIns="0" rIns="0" bIns="0" rtlCol="0" anchor="t"/>
          <a:lstStyle/>
          <a:p>
            <a:pPr marL="0" indent="0" algn="just">
              <a:lnSpc>
                <a:spcPct val="150000"/>
              </a:lnSpc>
              <a:buNone/>
            </a:pPr>
            <a:r>
              <a:rPr lang="en-US" sz="2000" dirty="0">
                <a:latin typeface="Times New Roman" panose="02020603050405020304" pitchFamily="18" charset="0"/>
                <a:ea typeface="Nobile" pitchFamily="34" charset="-122"/>
                <a:cs typeface="Times New Roman" panose="02020603050405020304" pitchFamily="18" charset="0"/>
              </a:rPr>
              <a:t>Incorrect IP addressing was another challenge. We encountered issues with overlapping IP addresses or improper IP address assignments, leading to network conflicts and communication problems. We also had to ensure that the virtual private cloud (VPC) was properly configured, including the presence of an internet gateway (IGW) to facilitate communication with the external internet.</a:t>
            </a:r>
            <a:endParaRPr lang="en-US" sz="2000" dirty="0">
              <a:latin typeface="Times New Roman" panose="02020603050405020304" pitchFamily="18" charset="0"/>
              <a:cs typeface="Times New Roman" panose="02020603050405020304" pitchFamily="18" charset="0"/>
            </a:endParaRPr>
          </a:p>
        </p:txBody>
      </p:sp>
      <p:sp>
        <p:nvSpPr>
          <p:cNvPr id="15" name="Shape 2"/>
          <p:cNvSpPr/>
          <p:nvPr/>
        </p:nvSpPr>
        <p:spPr>
          <a:xfrm>
            <a:off x="793790" y="4347329"/>
            <a:ext cx="4196358" cy="3112889"/>
          </a:xfrm>
          <a:prstGeom prst="roundRect">
            <a:avLst>
              <a:gd name="adj" fmla="val 6558"/>
            </a:avLst>
          </a:prstGeom>
          <a:solidFill>
            <a:srgbClr val="E8F3E8"/>
          </a:solidFill>
          <a:ln/>
        </p:spPr>
      </p:sp>
      <p:sp>
        <p:nvSpPr>
          <p:cNvPr id="16" name="Text 3"/>
          <p:cNvSpPr/>
          <p:nvPr/>
        </p:nvSpPr>
        <p:spPr>
          <a:xfrm>
            <a:off x="1020604" y="4574143"/>
            <a:ext cx="2946559"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IP Address Conflicts</a:t>
            </a:r>
            <a:endParaRPr lang="en-US" sz="2200" dirty="0"/>
          </a:p>
        </p:txBody>
      </p:sp>
      <p:sp>
        <p:nvSpPr>
          <p:cNvPr id="17" name="Text 4"/>
          <p:cNvSpPr/>
          <p:nvPr/>
        </p:nvSpPr>
        <p:spPr>
          <a:xfrm>
            <a:off x="1020604" y="5064562"/>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carefully examined IP addresses assigned to all instances, ensuring no duplicates existed. We adjusted IP addresses as needed to avoid conflicts.</a:t>
            </a:r>
            <a:endParaRPr lang="en-US" sz="2000" dirty="0">
              <a:latin typeface="Times New Roman" panose="02020603050405020304" pitchFamily="18" charset="0"/>
              <a:cs typeface="Times New Roman" panose="02020603050405020304" pitchFamily="18" charset="0"/>
            </a:endParaRPr>
          </a:p>
        </p:txBody>
      </p:sp>
      <p:sp>
        <p:nvSpPr>
          <p:cNvPr id="18" name="Shape 5"/>
          <p:cNvSpPr/>
          <p:nvPr/>
        </p:nvSpPr>
        <p:spPr>
          <a:xfrm>
            <a:off x="5216962" y="4347329"/>
            <a:ext cx="4196358" cy="3112889"/>
          </a:xfrm>
          <a:prstGeom prst="roundRect">
            <a:avLst>
              <a:gd name="adj" fmla="val 6558"/>
            </a:avLst>
          </a:prstGeom>
          <a:solidFill>
            <a:srgbClr val="E8F3E8"/>
          </a:solidFill>
          <a:ln/>
        </p:spPr>
      </p:sp>
      <p:sp>
        <p:nvSpPr>
          <p:cNvPr id="19" name="Text 6"/>
          <p:cNvSpPr/>
          <p:nvPr/>
        </p:nvSpPr>
        <p:spPr>
          <a:xfrm>
            <a:off x="5443776" y="45741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VPC Configuration</a:t>
            </a:r>
            <a:endParaRPr lang="en-US" sz="2200" dirty="0"/>
          </a:p>
        </p:txBody>
      </p:sp>
      <p:sp>
        <p:nvSpPr>
          <p:cNvPr id="20" name="Text 7"/>
          <p:cNvSpPr/>
          <p:nvPr/>
        </p:nvSpPr>
        <p:spPr>
          <a:xfrm>
            <a:off x="5443776" y="5064562"/>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confirmed that the VPC was properly configured, including a valid internet gateway, to enable communication with the external network.</a:t>
            </a:r>
            <a:endParaRPr lang="en-US" sz="2000" dirty="0">
              <a:latin typeface="Times New Roman" panose="02020603050405020304" pitchFamily="18" charset="0"/>
              <a:cs typeface="Times New Roman" panose="02020603050405020304" pitchFamily="18" charset="0"/>
            </a:endParaRPr>
          </a:p>
        </p:txBody>
      </p:sp>
      <p:sp>
        <p:nvSpPr>
          <p:cNvPr id="21" name="Shape 8"/>
          <p:cNvSpPr/>
          <p:nvPr/>
        </p:nvSpPr>
        <p:spPr>
          <a:xfrm>
            <a:off x="9640133" y="4347329"/>
            <a:ext cx="4196358" cy="3112889"/>
          </a:xfrm>
          <a:prstGeom prst="roundRect">
            <a:avLst>
              <a:gd name="adj" fmla="val 6558"/>
            </a:avLst>
          </a:prstGeom>
          <a:solidFill>
            <a:srgbClr val="E8F3E8"/>
          </a:solidFill>
          <a:ln/>
        </p:spPr>
      </p:sp>
      <p:sp>
        <p:nvSpPr>
          <p:cNvPr id="22" name="Text 9"/>
          <p:cNvSpPr/>
          <p:nvPr/>
        </p:nvSpPr>
        <p:spPr>
          <a:xfrm>
            <a:off x="9866948" y="4574143"/>
            <a:ext cx="3742730" cy="708660"/>
          </a:xfrm>
          <a:prstGeom prst="rect">
            <a:avLst/>
          </a:prstGeom>
          <a:noFill/>
          <a:ln/>
        </p:spPr>
        <p:txBody>
          <a:bodyPr wrap="squar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Route Table Configuration</a:t>
            </a:r>
            <a:endParaRPr lang="en-US" sz="2200" dirty="0"/>
          </a:p>
        </p:txBody>
      </p:sp>
      <p:sp>
        <p:nvSpPr>
          <p:cNvPr id="23" name="Text 10"/>
          <p:cNvSpPr/>
          <p:nvPr/>
        </p:nvSpPr>
        <p:spPr>
          <a:xfrm>
            <a:off x="9832114" y="5064561"/>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verified that the route tables within the VPC were correctly set up to route traffic appropriately between instances and the external network.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5943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p:cNvSpPr/>
          <p:nvPr/>
        </p:nvSpPr>
        <p:spPr>
          <a:xfrm>
            <a:off x="793790" y="776407"/>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Troubleshooting: PuTTY SSH and File/Directory Issues</a:t>
            </a:r>
            <a:endParaRPr lang="en-US" sz="4450" dirty="0"/>
          </a:p>
        </p:txBody>
      </p:sp>
      <p:sp>
        <p:nvSpPr>
          <p:cNvPr id="14" name="Text 1"/>
          <p:cNvSpPr/>
          <p:nvPr/>
        </p:nvSpPr>
        <p:spPr>
          <a:xfrm>
            <a:off x="793670" y="2464653"/>
            <a:ext cx="13042821" cy="1451610"/>
          </a:xfrm>
          <a:prstGeom prst="rect">
            <a:avLst/>
          </a:prstGeom>
          <a:noFill/>
          <a:ln/>
        </p:spPr>
        <p:txBody>
          <a:bodyPr wrap="square" lIns="0" tIns="0" rIns="0" bIns="0" rtlCol="0" anchor="t"/>
          <a:lstStyle/>
          <a:p>
            <a:pPr marL="0" indent="0" algn="just">
              <a:lnSpc>
                <a:spcPct val="150000"/>
              </a:lnSpc>
              <a:buNone/>
            </a:pPr>
            <a:r>
              <a:rPr lang="en-US" sz="2000" dirty="0">
                <a:latin typeface="Times New Roman" panose="02020603050405020304" pitchFamily="18" charset="0"/>
                <a:ea typeface="Nobile" pitchFamily="34" charset="-122"/>
                <a:cs typeface="Times New Roman" panose="02020603050405020304" pitchFamily="18" charset="0"/>
              </a:rPr>
              <a:t>We also faced challenges with PuTTY, a popular SSH client, and file/directory issues on the CentOS server. Problems with PuTTY's SSH connection could stem from incorrect configurations or firewall restrictions, preventing us from accessing the CentOS server remotely. We also encountered situations where permissions on specific files or directories on the CentOS server hampered operations.</a:t>
            </a:r>
            <a:endParaRPr lang="en-US" sz="2000" dirty="0">
              <a:latin typeface="Times New Roman" panose="02020603050405020304" pitchFamily="18" charset="0"/>
              <a:cs typeface="Times New Roman" panose="02020603050405020304" pitchFamily="18" charset="0"/>
            </a:endParaRPr>
          </a:p>
        </p:txBody>
      </p:sp>
      <p:pic>
        <p:nvPicPr>
          <p:cNvPr id="15" name="Image 0" descr="preencoded.png"/>
          <p:cNvPicPr>
            <a:picLocks noChangeAspect="1"/>
          </p:cNvPicPr>
          <p:nvPr/>
        </p:nvPicPr>
        <p:blipFill>
          <a:blip r:embed="rId2"/>
          <a:stretch>
            <a:fillRect/>
          </a:stretch>
        </p:blipFill>
        <p:spPr>
          <a:xfrm>
            <a:off x="793790" y="4354354"/>
            <a:ext cx="566976" cy="566976"/>
          </a:xfrm>
          <a:prstGeom prst="rect">
            <a:avLst/>
          </a:prstGeom>
        </p:spPr>
      </p:pic>
      <p:sp>
        <p:nvSpPr>
          <p:cNvPr id="16" name="Text 2"/>
          <p:cNvSpPr/>
          <p:nvPr/>
        </p:nvSpPr>
        <p:spPr>
          <a:xfrm>
            <a:off x="793790"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SSH Connection</a:t>
            </a:r>
            <a:endParaRPr lang="en-US" sz="2200" dirty="0"/>
          </a:p>
        </p:txBody>
      </p:sp>
      <p:pic>
        <p:nvPicPr>
          <p:cNvPr id="18" name="Image 1" descr="preencoded.png"/>
          <p:cNvPicPr>
            <a:picLocks noChangeAspect="1"/>
          </p:cNvPicPr>
          <p:nvPr/>
        </p:nvPicPr>
        <p:blipFill>
          <a:blip r:embed="rId3"/>
          <a:stretch>
            <a:fillRect/>
          </a:stretch>
        </p:blipFill>
        <p:spPr>
          <a:xfrm>
            <a:off x="5254704" y="4354354"/>
            <a:ext cx="566976" cy="566976"/>
          </a:xfrm>
          <a:prstGeom prst="rect">
            <a:avLst/>
          </a:prstGeom>
        </p:spPr>
      </p:pic>
      <p:sp>
        <p:nvSpPr>
          <p:cNvPr id="19" name="Text 4"/>
          <p:cNvSpPr/>
          <p:nvPr/>
        </p:nvSpPr>
        <p:spPr>
          <a:xfrm>
            <a:off x="5254704"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File Permissions</a:t>
            </a:r>
            <a:endParaRPr lang="en-US" sz="2200" dirty="0"/>
          </a:p>
        </p:txBody>
      </p:sp>
      <p:pic>
        <p:nvPicPr>
          <p:cNvPr id="21" name="Image 2" descr="preencoded.png"/>
          <p:cNvPicPr>
            <a:picLocks noChangeAspect="1"/>
          </p:cNvPicPr>
          <p:nvPr/>
        </p:nvPicPr>
        <p:blipFill>
          <a:blip r:embed="rId4"/>
          <a:stretch>
            <a:fillRect/>
          </a:stretch>
        </p:blipFill>
        <p:spPr>
          <a:xfrm>
            <a:off x="9715738" y="4354354"/>
            <a:ext cx="566976" cy="566976"/>
          </a:xfrm>
          <a:prstGeom prst="rect">
            <a:avLst/>
          </a:prstGeom>
        </p:spPr>
      </p:pic>
      <p:sp>
        <p:nvSpPr>
          <p:cNvPr id="22" name="Text 6"/>
          <p:cNvSpPr/>
          <p:nvPr/>
        </p:nvSpPr>
        <p:spPr>
          <a:xfrm>
            <a:off x="9715738"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Troubleshooting</a:t>
            </a:r>
            <a:endParaRPr lang="en-US" sz="2200" dirty="0"/>
          </a:p>
        </p:txBody>
      </p:sp>
    </p:spTree>
    <p:extLst>
      <p:ext uri="{BB962C8B-B14F-4D97-AF65-F5344CB8AC3E}">
        <p14:creationId xmlns:p14="http://schemas.microsoft.com/office/powerpoint/2010/main" val="116527796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AC6474-A6BF-5A62-51BA-567428AEF199}"/>
              </a:ext>
            </a:extLst>
          </p:cNvPr>
          <p:cNvSpPr txBox="1"/>
          <p:nvPr/>
        </p:nvSpPr>
        <p:spPr>
          <a:xfrm>
            <a:off x="381000" y="457200"/>
            <a:ext cx="9829800" cy="5255285"/>
          </a:xfrm>
          <a:prstGeom prst="rect">
            <a:avLst/>
          </a:prstGeom>
          <a:noFill/>
        </p:spPr>
        <p:txBody>
          <a:bodyPr wrap="square">
            <a:spAutoFit/>
          </a:bodyPr>
          <a:lstStyle/>
          <a:p>
            <a:pPr>
              <a:spcBef>
                <a:spcPts val="925"/>
              </a:spcBef>
              <a:buSzPts val="1200"/>
              <a:tabLst>
                <a:tab pos="289560" algn="l"/>
              </a:tabLst>
            </a:pP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Additional tasks:</a:t>
            </a:r>
          </a:p>
          <a:p>
            <a:pPr>
              <a:spcBef>
                <a:spcPts val="925"/>
              </a:spcBef>
              <a:buSzPts val="1200"/>
              <a:tabLst>
                <a:tab pos="289560" algn="l"/>
              </a:tabLst>
            </a:pP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1) Use</a:t>
            </a:r>
            <a:r>
              <a:rPr lang="en-US" sz="2800" b="1" kern="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of</a:t>
            </a:r>
            <a:r>
              <a:rPr lang="en-US" sz="2800" b="1" kern="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S3</a:t>
            </a:r>
            <a:r>
              <a:rPr lang="en-US" sz="2800" b="1" kern="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800" b="1" kern="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in</a:t>
            </a:r>
            <a:r>
              <a:rPr lang="en-US" sz="2800" b="1" kern="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2800" b="1" kern="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10</a:t>
            </a:r>
            <a:r>
              <a:rPr lang="en-US" sz="2800" b="1" kern="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VM</a:t>
            </a:r>
            <a:r>
              <a:rPr lang="en-US" sz="2800" b="1" kern="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to</a:t>
            </a:r>
            <a:r>
              <a:rPr lang="en-US" sz="2800" b="1" kern="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800" b="1" kern="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spc="-25">
                <a:effectLst/>
                <a:latin typeface="Times New Roman" panose="02020603050405020304" pitchFamily="18" charset="0"/>
                <a:ea typeface="Calibri" panose="020F0502020204030204" pitchFamily="34" charset="0"/>
                <a:cs typeface="Times New Roman" panose="02020603050405020304" pitchFamily="18" charset="0"/>
              </a:rPr>
              <a:t>AWS</a:t>
            </a:r>
            <a:endParaRPr lang="en-US" sz="2800" spc="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spcBef>
                <a:spcPts val="925"/>
              </a:spcBef>
              <a:spcAft>
                <a:spcPts val="0"/>
              </a:spcAft>
              <a:buSzPts val="1200"/>
              <a:tabLst>
                <a:tab pos="289560" algn="l"/>
              </a:tabLst>
            </a:pPr>
            <a:r>
              <a:rPr lang="en-US" sz="2000" spc="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1) Open</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Browse:</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Launch</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from</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10</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start</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menu.</a:t>
            </a:r>
            <a:endParaRPr lang="en-IN"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spcBef>
                <a:spcPts val="925"/>
              </a:spcBef>
              <a:spcAft>
                <a:spcPts val="0"/>
              </a:spcAft>
              <a:buSzPts val="1200"/>
              <a:tabLst>
                <a:tab pos="289560" algn="l"/>
              </a:tabLst>
            </a:pPr>
            <a:r>
              <a:rPr lang="en-US" sz="2400" spc="0">
                <a:effectLst/>
                <a:latin typeface="Times New Roman" panose="02020603050405020304" pitchFamily="18" charset="0"/>
                <a:ea typeface="Calibri" panose="020F0502020204030204" pitchFamily="34" charset="0"/>
                <a:cs typeface="Times New Roman" panose="02020603050405020304" pitchFamily="18" charset="0"/>
              </a:rPr>
              <a:t>   2) Add</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New</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Account:</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click</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on</a:t>
            </a:r>
            <a:r>
              <a:rPr lang="en-US" sz="240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Accounts</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top</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menu,</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then</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select</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Add</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New</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Account.</a:t>
            </a:r>
            <a:endParaRPr lang="en-IN" sz="2400">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IN" sz="2400" spc="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Enter</a:t>
            </a:r>
            <a:r>
              <a:rPr lang="en-US" sz="24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AWS</a:t>
            </a:r>
            <a:r>
              <a:rPr lang="en-US" sz="24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Credentials:</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25"/>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Input</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AWS</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IAM</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Key</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ID</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p>
          <a:p>
            <a:pPr marL="139700" algn="just">
              <a:spcBef>
                <a:spcPts val="925"/>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Secret</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Key.</a:t>
            </a:r>
          </a:p>
          <a:p>
            <a:pPr marL="139700" algn="just">
              <a:spcBef>
                <a:spcPts val="925"/>
              </a:spcBef>
              <a:spcAft>
                <a:spcPts val="0"/>
              </a:spcAft>
            </a:pP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 52">
            <a:extLst>
              <a:ext uri="{FF2B5EF4-FFF2-40B4-BE49-F238E27FC236}">
                <a16:creationId xmlns:a16="http://schemas.microsoft.com/office/drawing/2014/main" id="{92F46428-760F-A2F3-455D-C26936127F6A}"/>
              </a:ext>
            </a:extLst>
          </p:cNvPr>
          <p:cNvPicPr>
            <a:picLocks/>
          </p:cNvPicPr>
          <p:nvPr/>
        </p:nvPicPr>
        <p:blipFill>
          <a:blip r:embed="rId2" cstate="print"/>
          <a:stretch>
            <a:fillRect/>
          </a:stretch>
        </p:blipFill>
        <p:spPr>
          <a:xfrm>
            <a:off x="5943600" y="3657600"/>
            <a:ext cx="8001000" cy="3810000"/>
          </a:xfrm>
          <a:prstGeom prst="rect">
            <a:avLst/>
          </a:prstGeom>
        </p:spPr>
      </p:pic>
    </p:spTree>
    <p:extLst>
      <p:ext uri="{BB962C8B-B14F-4D97-AF65-F5344CB8AC3E}">
        <p14:creationId xmlns:p14="http://schemas.microsoft.com/office/powerpoint/2010/main" val="421064829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7AFDF-247D-21C7-80EF-BBD7CE8CD6E5}"/>
              </a:ext>
            </a:extLst>
          </p:cNvPr>
          <p:cNvSpPr txBox="1"/>
          <p:nvPr/>
        </p:nvSpPr>
        <p:spPr>
          <a:xfrm>
            <a:off x="304800" y="457200"/>
            <a:ext cx="13944600" cy="6340197"/>
          </a:xfrm>
          <a:prstGeom prst="rect">
            <a:avLst/>
          </a:prstGeom>
          <a:noFill/>
        </p:spPr>
        <p:txBody>
          <a:bodyPr wrap="square">
            <a:spAutoFit/>
          </a:bodyPr>
          <a:lstStyle/>
          <a:p>
            <a:pPr marL="139700">
              <a:spcBef>
                <a:spcPts val="845"/>
              </a:spcBef>
              <a:spcAft>
                <a:spcPts val="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Create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a</a:t>
            </a:r>
            <a:r>
              <a:rPr lang="en-US" sz="3200" spc="-5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new</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Bucket</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in</a:t>
            </a:r>
            <a:r>
              <a:rPr lang="en-US" sz="32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10VM</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ie</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from</a:t>
            </a:r>
            <a:r>
              <a:rPr lang="en-US" sz="32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spc="-10">
                <a:effectLst/>
                <a:latin typeface="Times New Roman" panose="02020603050405020304" pitchFamily="18" charset="0"/>
                <a:ea typeface="Calibri" panose="020F0502020204030204" pitchFamily="34" charset="0"/>
                <a:cs typeface="Times New Roman" panose="02020603050405020304" pitchFamily="18" charset="0"/>
              </a:rPr>
              <a:t>S3Browser</a:t>
            </a:r>
          </a:p>
          <a:p>
            <a:pPr marL="139700">
              <a:spcBef>
                <a:spcPts val="845"/>
              </a:spcBef>
              <a:spcAft>
                <a:spcPts val="0"/>
              </a:spcAft>
            </a:pPr>
            <a:r>
              <a:rPr lang="en-US" sz="2800" spc="-10">
                <a:latin typeface="Times New Roman" panose="02020603050405020304" pitchFamily="18" charset="0"/>
                <a:ea typeface="Calibri" panose="020F0502020204030204" pitchFamily="34" charset="0"/>
                <a:cs typeface="Times New Roman" panose="02020603050405020304" pitchFamily="18" charset="0"/>
              </a:rPr>
              <a:t>							</a:t>
            </a:r>
            <a:r>
              <a:rPr lang="en-US" sz="3200" spc="-10">
                <a:latin typeface="Times New Roman" panose="02020603050405020304" pitchFamily="18" charset="0"/>
                <a:ea typeface="Calibri" panose="020F0502020204030204" pitchFamily="34" charset="0"/>
                <a:cs typeface="Times New Roman" panose="02020603050405020304" pitchFamily="18" charset="0"/>
              </a:rPr>
              <a:t>Here, ‘techmbucket1’ is the of bucket 									created </a:t>
            </a: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r>
              <a:rPr lang="en-US" sz="3200" spc="-10">
                <a:effectLst/>
                <a:latin typeface="Times New Roman" panose="02020603050405020304" pitchFamily="18" charset="0"/>
                <a:ea typeface="Calibri" panose="020F0502020204030204" pitchFamily="34" charset="0"/>
                <a:cs typeface="Times New Roman" panose="02020603050405020304" pitchFamily="18" charset="0"/>
              </a:rPr>
              <a:t>It is reflected in AWS too</a:t>
            </a:r>
            <a:br>
              <a:rPr lang="en-US" sz="3200" spc="-10">
                <a:effectLst/>
                <a:latin typeface="Times New Roman" panose="02020603050405020304" pitchFamily="18" charset="0"/>
                <a:ea typeface="Calibri" panose="020F0502020204030204" pitchFamily="34" charset="0"/>
                <a:cs typeface="Times New Roman" panose="02020603050405020304" pitchFamily="18" charset="0"/>
              </a:rPr>
            </a:br>
            <a:endParaRPr lang="en-US" sz="32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IN" sz="1800">
              <a:effectLst/>
              <a:latin typeface="Calibri" panose="020F0502020204030204" pitchFamily="34" charset="0"/>
              <a:ea typeface="Calibri" panose="020F0502020204030204" pitchFamily="34" charset="0"/>
            </a:endParaRPr>
          </a:p>
        </p:txBody>
      </p:sp>
      <p:pic>
        <p:nvPicPr>
          <p:cNvPr id="4" name="Image 55">
            <a:extLst>
              <a:ext uri="{FF2B5EF4-FFF2-40B4-BE49-F238E27FC236}">
                <a16:creationId xmlns:a16="http://schemas.microsoft.com/office/drawing/2014/main" id="{3BA9F026-5B22-8ADE-6D8F-DE22173641DB}"/>
              </a:ext>
            </a:extLst>
          </p:cNvPr>
          <p:cNvPicPr>
            <a:picLocks/>
          </p:cNvPicPr>
          <p:nvPr/>
        </p:nvPicPr>
        <p:blipFill>
          <a:blip r:embed="rId2" cstate="print"/>
          <a:stretch>
            <a:fillRect/>
          </a:stretch>
        </p:blipFill>
        <p:spPr>
          <a:xfrm>
            <a:off x="685800" y="1004399"/>
            <a:ext cx="6096000" cy="2819400"/>
          </a:xfrm>
          <a:prstGeom prst="rect">
            <a:avLst/>
          </a:prstGeom>
        </p:spPr>
      </p:pic>
      <p:pic>
        <p:nvPicPr>
          <p:cNvPr id="5" name="Image 56">
            <a:extLst>
              <a:ext uri="{FF2B5EF4-FFF2-40B4-BE49-F238E27FC236}">
                <a16:creationId xmlns:a16="http://schemas.microsoft.com/office/drawing/2014/main" id="{05474CB3-6DFE-2644-9FA3-BF3011F4E351}"/>
              </a:ext>
            </a:extLst>
          </p:cNvPr>
          <p:cNvPicPr>
            <a:picLocks/>
          </p:cNvPicPr>
          <p:nvPr/>
        </p:nvPicPr>
        <p:blipFill>
          <a:blip r:embed="rId3" cstate="print"/>
          <a:stretch>
            <a:fillRect/>
          </a:stretch>
        </p:blipFill>
        <p:spPr>
          <a:xfrm>
            <a:off x="5549536" y="3962400"/>
            <a:ext cx="8547463" cy="3810000"/>
          </a:xfrm>
          <a:prstGeom prst="rect">
            <a:avLst/>
          </a:prstGeom>
        </p:spPr>
      </p:pic>
      <p:sp>
        <p:nvSpPr>
          <p:cNvPr id="6" name="Arrow: Right 5">
            <a:extLst>
              <a:ext uri="{FF2B5EF4-FFF2-40B4-BE49-F238E27FC236}">
                <a16:creationId xmlns:a16="http://schemas.microsoft.com/office/drawing/2014/main" id="{72C8DDE9-9BA3-DD4F-94A1-E44A18DCEF74}"/>
              </a:ext>
            </a:extLst>
          </p:cNvPr>
          <p:cNvSpPr/>
          <p:nvPr/>
        </p:nvSpPr>
        <p:spPr>
          <a:xfrm>
            <a:off x="2971800" y="5829188"/>
            <a:ext cx="2286000" cy="914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677947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596031-25FE-6342-71C9-558739C8FB47}"/>
              </a:ext>
            </a:extLst>
          </p:cNvPr>
          <p:cNvSpPr txBox="1"/>
          <p:nvPr/>
        </p:nvSpPr>
        <p:spPr>
          <a:xfrm>
            <a:off x="304800" y="457201"/>
            <a:ext cx="13944600" cy="7355860"/>
          </a:xfrm>
          <a:prstGeom prst="rect">
            <a:avLst/>
          </a:prstGeom>
          <a:noFill/>
        </p:spPr>
        <p:txBody>
          <a:bodyPr wrap="square">
            <a:spAutoFit/>
          </a:bodyPr>
          <a:lstStyle/>
          <a:p>
            <a:r>
              <a:rPr lang="en-US" sz="2400" b="1" spc="-10">
                <a:effectLst/>
                <a:latin typeface="Times New Roman" panose="02020603050405020304" pitchFamily="18" charset="0"/>
                <a:ea typeface="Calibri" panose="020F0502020204030204" pitchFamily="34" charset="0"/>
                <a:cs typeface="Times New Roman" panose="02020603050405020304" pitchFamily="18" charset="0"/>
              </a:rPr>
              <a:t>2) Using OpenSSH Server for accessing the instances from Windows 10 VM( Oracle VirtualBox)</a:t>
            </a:r>
          </a:p>
          <a:p>
            <a:endParaRPr lang="en-US" sz="2400" b="1"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marR="132715" algn="just">
              <a:lnSpc>
                <a:spcPct val="115000"/>
              </a:lnSpc>
              <a:spcAft>
                <a:spcPts val="0"/>
              </a:spcAft>
            </a:pPr>
            <a:r>
              <a:rPr lang="en-US" sz="2800" spc="-10">
                <a:effectLst/>
                <a:latin typeface="Times New Roman" panose="02020603050405020304" pitchFamily="18" charset="0"/>
                <a:ea typeface="Calibri" panose="020F0502020204030204" pitchFamily="34" charset="0"/>
                <a:cs typeface="Times New Roman" panose="02020603050405020304" pitchFamily="18" charset="0"/>
              </a:rPr>
              <a:t>To Access Windows EC2 instances in Windows 10 VM(from Oracle Virtual Box)</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marL="139700" marR="132715" algn="just">
              <a:lnSpc>
                <a:spcPct val="115000"/>
              </a:lnSpc>
              <a:spcAft>
                <a:spcPts val="0"/>
              </a:spcAft>
            </a:pPr>
            <a:r>
              <a:rPr lang="en-US" sz="2800" spc="-10">
                <a:effectLst/>
                <a:latin typeface="Times New Roman" panose="02020603050405020304" pitchFamily="18" charset="0"/>
                <a:ea typeface="Calibri" panose="020F0502020204030204" pitchFamily="34" charset="0"/>
                <a:cs typeface="Times New Roman" panose="02020603050405020304" pitchFamily="18" charset="0"/>
              </a:rPr>
              <a:t>Go to host machine’s Powershell(Run as administrator) and execute the following command</a:t>
            </a:r>
          </a:p>
          <a:p>
            <a:pPr marL="139700" marR="132715" algn="just">
              <a:lnSpc>
                <a:spcPct val="115000"/>
              </a:lnSpc>
              <a:spcAft>
                <a:spcPts val="0"/>
              </a:spcAft>
            </a:pPr>
            <a:endParaRPr lang="en-US" sz="1600" spc="-10">
              <a:latin typeface="Calibri" panose="020F0502020204030204" pitchFamily="34" charset="0"/>
              <a:ea typeface="Calibri" panose="020F0502020204030204" pitchFamily="34" charset="0"/>
            </a:endParaRPr>
          </a:p>
          <a:p>
            <a:pPr marL="139700" marR="132715" algn="just">
              <a:lnSpc>
                <a:spcPct val="115000"/>
              </a:lnSpc>
              <a:spcAft>
                <a:spcPts val="0"/>
              </a:spcAft>
            </a:pPr>
            <a:r>
              <a:rPr lang="en-US" sz="1600" spc="-10">
                <a:latin typeface="Calibri" panose="020F0502020204030204" pitchFamily="34" charset="0"/>
                <a:ea typeface="Calibri" panose="020F0502020204030204" pitchFamily="34" charset="0"/>
              </a:rPr>
              <a:t>scp -i </a:t>
            </a:r>
            <a:r>
              <a:rPr lang="en-US" sz="1600" spc="-10">
                <a:effectLst/>
                <a:latin typeface="Calibri" panose="020F0502020204030204" pitchFamily="34" charset="0"/>
                <a:ea typeface="Calibri" panose="020F0502020204030204" pitchFamily="34" charset="0"/>
              </a:rPr>
              <a:t>C:\Users\lavan\Downloads\win.pem C:\Users\lavan\Downloads\win.pem Administrator@52.23.226.158:C:\Users\Administrator\Documents\</a:t>
            </a:r>
            <a:endParaRPr lang="en-IN">
              <a:latin typeface="Calibri" panose="020F0502020204030204" pitchFamily="34" charset="0"/>
              <a:ea typeface="Calibri" panose="020F0502020204030204" pitchFamily="34" charset="0"/>
            </a:endParaRPr>
          </a:p>
          <a:p>
            <a:pPr marL="139700" marR="132715" algn="just">
              <a:lnSpc>
                <a:spcPct val="115000"/>
              </a:lnSpc>
              <a:spcAft>
                <a:spcPts val="0"/>
              </a:spcAft>
            </a:pPr>
            <a:endParaRPr lang="en-US" sz="2400">
              <a:effectLst/>
              <a:latin typeface="Calibri" panose="020F0502020204030204" pitchFamily="34" charset="0"/>
              <a:ea typeface="Calibri" panose="020F0502020204030204" pitchFamily="34" charset="0"/>
            </a:endParaRPr>
          </a:p>
          <a:p>
            <a:pPr marL="139700" marR="132715" algn="just">
              <a:lnSpc>
                <a:spcPct val="115000"/>
              </a:lnSpc>
              <a:spcAft>
                <a:spcPts val="0"/>
              </a:spcAft>
            </a:pPr>
            <a:r>
              <a:rPr lang="en-US" sz="2400">
                <a:effectLst/>
                <a:latin typeface="Calibri" panose="020F0502020204030204" pitchFamily="34" charset="0"/>
                <a:ea typeface="Calibri" panose="020F0502020204030204" pitchFamily="34" charset="0"/>
              </a:rPr>
              <a:t>After executing the above command, we will be getting the win.pem file from host machine to Windows EC2 instance when connected </a:t>
            </a:r>
          </a:p>
          <a:p>
            <a:pPr marL="139700" marR="132715" algn="just">
              <a:lnSpc>
                <a:spcPct val="115000"/>
              </a:lnSpc>
              <a:spcAft>
                <a:spcPts val="0"/>
              </a:spcAft>
            </a:pPr>
            <a:r>
              <a:rPr lang="en-US" sz="2400">
                <a:effectLst/>
                <a:latin typeface="Calibri" panose="020F0502020204030204" pitchFamily="34" charset="0"/>
                <a:ea typeface="Calibri" panose="020F0502020204030204" pitchFamily="34" charset="0"/>
              </a:rPr>
              <a:t>via RDP</a:t>
            </a:r>
          </a:p>
          <a:p>
            <a:pPr marL="139700" marR="132715" algn="just">
              <a:lnSpc>
                <a:spcPct val="115000"/>
              </a:lnSpc>
              <a:spcAft>
                <a:spcPts val="0"/>
              </a:spcAft>
            </a:pPr>
            <a:endParaRPr lang="en-IN" sz="1800">
              <a:effectLst/>
              <a:latin typeface="Calibri" panose="020F0502020204030204" pitchFamily="34" charset="0"/>
              <a:ea typeface="Calibri" panose="020F0502020204030204" pitchFamily="34" charset="0"/>
            </a:endParaRPr>
          </a:p>
          <a:p>
            <a:pPr marL="139700" marR="132715" algn="just">
              <a:lnSpc>
                <a:spcPct val="115000"/>
              </a:lnSpc>
              <a:spcAft>
                <a:spcPts val="0"/>
              </a:spcAft>
            </a:pPr>
            <a:endParaRPr lang="en-IN">
              <a:latin typeface="Calibri" panose="020F0502020204030204" pitchFamily="34" charset="0"/>
              <a:ea typeface="Calibri" panose="020F0502020204030204" pitchFamily="34"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pPr>
              <a:lnSpc>
                <a:spcPct val="150000"/>
              </a:lnSpc>
            </a:pPr>
            <a:endParaRPr lang="en-IN" sz="1800">
              <a:effectLst/>
              <a:latin typeface="Calibri" panose="020F0502020204030204" pitchFamily="34" charset="0"/>
              <a:ea typeface="Calibri" panose="020F0502020204030204" pitchFamily="34" charset="0"/>
            </a:endParaRPr>
          </a:p>
          <a:p>
            <a:endParaRPr lang="en-IN"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428A643-7B73-E4FB-CA72-71551EBED923}"/>
              </a:ext>
            </a:extLst>
          </p:cNvPr>
          <p:cNvPicPr>
            <a:picLocks noChangeAspect="1"/>
          </p:cNvPicPr>
          <p:nvPr/>
        </p:nvPicPr>
        <p:blipFill>
          <a:blip r:embed="rId2"/>
          <a:stretch>
            <a:fillRect/>
          </a:stretch>
        </p:blipFill>
        <p:spPr>
          <a:xfrm>
            <a:off x="2209801" y="4038600"/>
            <a:ext cx="12039600" cy="3774461"/>
          </a:xfrm>
          <a:prstGeom prst="rect">
            <a:avLst/>
          </a:prstGeom>
        </p:spPr>
      </p:pic>
    </p:spTree>
    <p:extLst>
      <p:ext uri="{BB962C8B-B14F-4D97-AF65-F5344CB8AC3E}">
        <p14:creationId xmlns:p14="http://schemas.microsoft.com/office/powerpoint/2010/main" val="2558148226"/>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67EC1-3420-4D7A-C708-034A47C434B9}"/>
              </a:ext>
            </a:extLst>
          </p:cNvPr>
          <p:cNvSpPr txBox="1"/>
          <p:nvPr/>
        </p:nvSpPr>
        <p:spPr>
          <a:xfrm>
            <a:off x="381000" y="533400"/>
            <a:ext cx="13944600" cy="3072957"/>
          </a:xfrm>
          <a:prstGeom prst="rect">
            <a:avLst/>
          </a:prstGeom>
          <a:noFill/>
        </p:spPr>
        <p:txBody>
          <a:bodyPr wrap="square">
            <a:spAutoFit/>
          </a:bodyPr>
          <a:lstStyle/>
          <a:p>
            <a:pPr marL="139700" marR="132715" algn="just">
              <a:lnSpc>
                <a:spcPct val="150000"/>
              </a:lnSpc>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In windows instance(connected via RDP), </a:t>
            </a:r>
            <a:r>
              <a:rPr lang="en-US" sz="2800">
                <a:latin typeface="Times New Roman" panose="02020603050405020304" pitchFamily="18" charset="0"/>
                <a:ea typeface="Calibri" panose="020F0502020204030204" pitchFamily="34" charset="0"/>
                <a:cs typeface="Times New Roman" panose="02020603050405020304" pitchFamily="18" charset="0"/>
              </a:rPr>
              <a:t>a</a:t>
            </a:r>
            <a:r>
              <a:rPr lang="en-US" sz="2800">
                <a:effectLst/>
                <a:latin typeface="Times New Roman" panose="02020603050405020304" pitchFamily="18" charset="0"/>
                <a:ea typeface="Calibri" panose="020F0502020204030204" pitchFamily="34" charset="0"/>
                <a:cs typeface="Times New Roman" panose="02020603050405020304" pitchFamily="18" charset="0"/>
              </a:rPr>
              <a:t>dd/install the feature of OpenSSH Server from the Manage Optional features</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800">
                <a:effectLst/>
                <a:latin typeface="Times New Roman" panose="02020603050405020304" pitchFamily="18" charset="0"/>
                <a:ea typeface="Calibri" panose="020F0502020204030204" pitchFamily="34" charset="0"/>
                <a:cs typeface="Times New Roman" panose="02020603050405020304" pitchFamily="18" charset="0"/>
              </a:rPr>
              <a:t>  Go to Powershell(Run as administrator) and perform the below commands</a:t>
            </a:r>
          </a:p>
          <a:p>
            <a:pPr>
              <a:lnSpc>
                <a:spcPct val="150000"/>
              </a:lnSpc>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607583F-05A4-55A8-385D-EF865FD81C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522059"/>
            <a:ext cx="9524999" cy="5282781"/>
          </a:xfrm>
          <a:prstGeom prst="rect">
            <a:avLst/>
          </a:prstGeom>
          <a:noFill/>
          <a:ln>
            <a:noFill/>
          </a:ln>
        </p:spPr>
      </p:pic>
    </p:spTree>
    <p:extLst>
      <p:ext uri="{BB962C8B-B14F-4D97-AF65-F5344CB8AC3E}">
        <p14:creationId xmlns:p14="http://schemas.microsoft.com/office/powerpoint/2010/main" val="3293888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A7EC6C-2FB7-9EEA-EB3A-541411B2C332}"/>
              </a:ext>
            </a:extLst>
          </p:cNvPr>
          <p:cNvSpPr txBox="1"/>
          <p:nvPr/>
        </p:nvSpPr>
        <p:spPr>
          <a:xfrm>
            <a:off x="381000" y="457200"/>
            <a:ext cx="13868400" cy="2698175"/>
          </a:xfrm>
          <a:prstGeom prst="rect">
            <a:avLst/>
          </a:prstGeom>
          <a:noFill/>
        </p:spPr>
        <p:txBody>
          <a:bodyPr wrap="square">
            <a:spAutoFit/>
          </a:bodyPr>
          <a:lstStyle/>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Move to the Windows 10 VM (from Oracle VirtualBox)</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Get the .pem file and paste it in Documents directroy</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Install OpenSSH Server from Manage Optional features in settings</a:t>
            </a:r>
          </a:p>
          <a:p>
            <a:pPr>
              <a:spcBef>
                <a:spcPts val="1015"/>
              </a:spcBef>
            </a:pP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IN"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7847584-C552-3ACE-8337-23125CFB31E6}"/>
              </a:ext>
            </a:extLst>
          </p:cNvPr>
          <p:cNvPicPr>
            <a:picLocks noChangeAspect="1"/>
          </p:cNvPicPr>
          <p:nvPr/>
        </p:nvPicPr>
        <p:blipFill>
          <a:blip r:embed="rId2"/>
          <a:stretch>
            <a:fillRect/>
          </a:stretch>
        </p:blipFill>
        <p:spPr>
          <a:xfrm>
            <a:off x="533400" y="2133599"/>
            <a:ext cx="10985836" cy="5639297"/>
          </a:xfrm>
          <a:prstGeom prst="rect">
            <a:avLst/>
          </a:prstGeom>
        </p:spPr>
      </p:pic>
    </p:spTree>
    <p:extLst>
      <p:ext uri="{BB962C8B-B14F-4D97-AF65-F5344CB8AC3E}">
        <p14:creationId xmlns:p14="http://schemas.microsoft.com/office/powerpoint/2010/main" val="249353421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5B49D2-9959-7069-C249-08D97B87CA8E}"/>
              </a:ext>
            </a:extLst>
          </p:cNvPr>
          <p:cNvSpPr txBox="1"/>
          <p:nvPr/>
        </p:nvSpPr>
        <p:spPr>
          <a:xfrm>
            <a:off x="381000" y="457201"/>
            <a:ext cx="13487400" cy="7781617"/>
          </a:xfrm>
          <a:prstGeom prst="rect">
            <a:avLst/>
          </a:prstGeom>
          <a:noFill/>
        </p:spPr>
        <p:txBody>
          <a:bodyPr wrap="square">
            <a:spAutoFit/>
          </a:bodyPr>
          <a:lstStyle/>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After pasting the password(generated from .pem file), will be getting the below interface</a:t>
            </a:r>
          </a:p>
          <a:p>
            <a:pPr>
              <a:spcBef>
                <a:spcPts val="1015"/>
              </a:spcBef>
            </a:pPr>
            <a:endParaRPr lang="en-US" sz="28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139700"/>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marL="139700"/>
            <a:r>
              <a:rPr lang="en-US" sz="2800">
                <a:latin typeface="Times New Roman" panose="02020603050405020304" pitchFamily="18" charset="0"/>
                <a:ea typeface="Calibri" panose="020F0502020204030204" pitchFamily="34" charset="0"/>
                <a:cs typeface="Times New Roman" panose="02020603050405020304" pitchFamily="18" charset="0"/>
              </a:rPr>
              <a:t>(Same can  be done for Windows2 EC2 instance )</a:t>
            </a:r>
            <a:endParaRPr lang="en-IN" sz="2800">
              <a:latin typeface="Times New Roman" panose="02020603050405020304" pitchFamily="18" charset="0"/>
              <a:ea typeface="Calibri" panose="020F0502020204030204" pitchFamily="34" charset="0"/>
              <a:cs typeface="Times New Roman" panose="02020603050405020304" pitchFamily="18" charset="0"/>
            </a:endParaRPr>
          </a:p>
          <a:p>
            <a:pPr marL="139700"/>
            <a:r>
              <a:rPr lang="en-US" sz="2800">
                <a:latin typeface="Times New Roman" panose="02020603050405020304" pitchFamily="18" charset="0"/>
                <a:ea typeface="Calibri" panose="020F0502020204030204" pitchFamily="34" charset="0"/>
                <a:cs typeface="Times New Roman" panose="02020603050405020304" pitchFamily="18" charset="0"/>
              </a:rPr>
              <a:t> </a:t>
            </a:r>
            <a:endParaRPr lang="en-IN" sz="2800">
              <a:latin typeface="Times New Roman" panose="02020603050405020304" pitchFamily="18" charset="0"/>
              <a:ea typeface="Calibri" panose="020F0502020204030204" pitchFamily="34" charset="0"/>
              <a:cs typeface="Times New Roman" panose="02020603050405020304" pitchFamily="18" charset="0"/>
            </a:endParaRPr>
          </a:p>
          <a:p>
            <a:r>
              <a:rPr lang="en-US" sz="2800">
                <a:latin typeface="Times New Roman" panose="02020603050405020304" pitchFamily="18" charset="0"/>
                <a:ea typeface="Calibri" panose="020F0502020204030204" pitchFamily="34" charset="0"/>
                <a:cs typeface="Times New Roman" panose="02020603050405020304" pitchFamily="18" charset="0"/>
              </a:rPr>
              <a:t>  Same steps applied for accessing CentOS instance too</a:t>
            </a:r>
          </a:p>
          <a:p>
            <a:pPr>
              <a:spcBef>
                <a:spcPts val="1015"/>
              </a:spcBef>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DC7356D-DEA0-1379-A7A9-CAC31649D8DA}"/>
              </a:ext>
            </a:extLst>
          </p:cNvPr>
          <p:cNvPicPr>
            <a:picLocks noChangeAspect="1"/>
          </p:cNvPicPr>
          <p:nvPr/>
        </p:nvPicPr>
        <p:blipFill>
          <a:blip r:embed="rId2"/>
          <a:stretch>
            <a:fillRect/>
          </a:stretch>
        </p:blipFill>
        <p:spPr>
          <a:xfrm>
            <a:off x="533400" y="990600"/>
            <a:ext cx="10210800" cy="4939415"/>
          </a:xfrm>
          <a:prstGeom prst="rect">
            <a:avLst/>
          </a:prstGeom>
        </p:spPr>
      </p:pic>
    </p:spTree>
    <p:extLst>
      <p:ext uri="{BB962C8B-B14F-4D97-AF65-F5344CB8AC3E}">
        <p14:creationId xmlns:p14="http://schemas.microsoft.com/office/powerpoint/2010/main" val="6772377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71850-15C1-232B-EC02-9347610ACE13}"/>
              </a:ext>
            </a:extLst>
          </p:cNvPr>
          <p:cNvSpPr txBox="1"/>
          <p:nvPr/>
        </p:nvSpPr>
        <p:spPr>
          <a:xfrm>
            <a:off x="381000" y="457200"/>
            <a:ext cx="13716000" cy="1953868"/>
          </a:xfrm>
          <a:prstGeom prst="rect">
            <a:avLst/>
          </a:prstGeom>
          <a:noFill/>
        </p:spPr>
        <p:txBody>
          <a:bodyPr wrap="square">
            <a:spAutoFit/>
          </a:bodyPr>
          <a:lstStyle/>
          <a:p>
            <a:pPr marL="139700">
              <a:lnSpc>
                <a:spcPct val="150000"/>
              </a:lnSpc>
            </a:pPr>
            <a:r>
              <a:rPr lang="en-US" sz="2800" b="0" kern="0">
                <a:effectLst/>
                <a:latin typeface="Times New Roman" panose="02020603050405020304" pitchFamily="18" charset="0"/>
                <a:ea typeface="Calibri" panose="020F0502020204030204" pitchFamily="34" charset="0"/>
                <a:cs typeface="Times New Roman" panose="02020603050405020304" pitchFamily="18" charset="0"/>
              </a:rPr>
              <a:t>It can even ping the Windows EC2 instances(Windows1 and Windows2) from Windows 10 VM</a:t>
            </a:r>
          </a:p>
          <a:p>
            <a:pPr marL="139700">
              <a:lnSpc>
                <a:spcPct val="150000"/>
              </a:lnSpc>
            </a:pPr>
            <a:endParaRPr lang="en-IN" sz="2800" b="1" kern="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8924152-7310-7551-9088-FA8F8ACEE2B3}"/>
              </a:ext>
            </a:extLst>
          </p:cNvPr>
          <p:cNvPicPr>
            <a:picLocks noChangeAspect="1"/>
          </p:cNvPicPr>
          <p:nvPr/>
        </p:nvPicPr>
        <p:blipFill>
          <a:blip r:embed="rId2"/>
          <a:stretch>
            <a:fillRect/>
          </a:stretch>
        </p:blipFill>
        <p:spPr>
          <a:xfrm>
            <a:off x="548640" y="1064802"/>
            <a:ext cx="8004175" cy="6524204"/>
          </a:xfrm>
          <a:prstGeom prst="rect">
            <a:avLst/>
          </a:prstGeom>
        </p:spPr>
      </p:pic>
    </p:spTree>
    <p:extLst>
      <p:ext uri="{BB962C8B-B14F-4D97-AF65-F5344CB8AC3E}">
        <p14:creationId xmlns:p14="http://schemas.microsoft.com/office/powerpoint/2010/main" val="94651113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a:extLst>
              <a:ext uri="{9A4ACD88-D2A3-44A8-9542-9F82F3CC3C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1ED1A6-2EBA-492C-A18B-BCD2245E1155}"/>
              </a:ext>
            </a:extLst>
          </p:cNvPr>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a:extLst>
              <a:ext uri="{83259895-A1B7-435C-A49D-BDF59EF828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AED408-078A-4B07-A17E-B018A7352157}"/>
              </a:ext>
            </a:extLst>
          </p:cNvPr>
          <p:cNvPicPr>
            <a:picLocks noChangeAspect="1"/>
          </p:cNvPicPr>
          <p:nvPr/>
        </p:nvPicPr>
        <p:blipFill>
          <a:blip r:embed="rId4"/>
          <a:stretch>
            <a:fillRect/>
          </a:stretch>
        </p:blipFill>
        <p:spPr>
          <a:xfrm>
            <a:off x="283488" y="2474952"/>
            <a:ext cx="4919305" cy="3279577"/>
          </a:xfrm>
          <a:prstGeom prst="rect">
            <a:avLst/>
          </a:prstGeom>
          <a:noFill/>
        </p:spPr>
      </p:pic>
      <p:sp>
        <p:nvSpPr>
          <p:cNvPr id="4" name="Text 0">
            <a:extLst>
              <a:ext uri="{6EC1CC2B-F92F-4A08-8B8F-CA3905D0CA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99E9A1-6279-4610-96F6-EEB95635FAA0}"/>
              </a:ext>
            </a:extLst>
          </p:cNvPr>
          <p:cNvSpPr/>
          <p:nvPr/>
        </p:nvSpPr>
        <p:spPr>
          <a:xfrm>
            <a:off x="6280190" y="91678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Introduction</a:t>
            </a:r>
          </a:p>
        </p:txBody>
      </p:sp>
      <p:sp>
        <p:nvSpPr>
          <p:cNvPr id="5" name="Shape 1">
            <a:extLst>
              <a:ext uri="{E83B923D-ED88-46D5-B6E8-474AFDE08E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C21377-58C2-4E22-8629-ACF06F8EADC3}"/>
              </a:ext>
            </a:extLst>
          </p:cNvPr>
          <p:cNvSpPr/>
          <p:nvPr/>
        </p:nvSpPr>
        <p:spPr>
          <a:xfrm>
            <a:off x="6280190" y="2220873"/>
            <a:ext cx="510302" cy="510302"/>
          </a:xfrm>
          <a:prstGeom prst="roundRect">
            <a:avLst>
              <a:gd name="adj" fmla="val 6667"/>
            </a:avLst>
          </a:prstGeom>
          <a:solidFill>
            <a:srgbClr val="F9F7F7"/>
          </a:solidFill>
          <a:ln/>
        </p:spPr>
      </p:sp>
      <p:sp>
        <p:nvSpPr>
          <p:cNvPr id="6" name="Text 2">
            <a:extLst>
              <a:ext uri="{B72C18E5-DA40-457F-8825-1D3D591FD6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9FDF16-F9A4-471B-B555-497736921EE4}"/>
              </a:ext>
            </a:extLst>
          </p:cNvPr>
          <p:cNvSpPr/>
          <p:nvPr/>
        </p:nvSpPr>
        <p:spPr>
          <a:xfrm>
            <a:off x="6458903" y="2305883"/>
            <a:ext cx="152756"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1</a:t>
            </a:r>
          </a:p>
        </p:txBody>
      </p:sp>
      <p:sp>
        <p:nvSpPr>
          <p:cNvPr id="7" name="Text 3">
            <a:extLst>
              <a:ext uri="{BD6706DD-9126-4EAF-AC54-978461B345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63FC89-BE19-452B-A10A-EDABFDA568EF}"/>
              </a:ext>
            </a:extLst>
          </p:cNvPr>
          <p:cNvSpPr/>
          <p:nvPr/>
        </p:nvSpPr>
        <p:spPr>
          <a:xfrm>
            <a:off x="7017306" y="2220873"/>
            <a:ext cx="2927747" cy="708659"/>
          </a:xfrm>
          <a:prstGeom prst="rect">
            <a:avLst/>
          </a:prstGeom>
          <a:noFill/>
          <a:ln/>
        </p:spPr>
        <p:txBody>
          <a:bodyPr wrap="square" lIns="0" tIns="0" rIns="0" bIns="0" rtlCol="0" anchor="t"/>
          <a:lstStyle/>
          <a:p>
            <a:pPr marL="0" indent="0">
              <a:lnSpc>
                <a:spcPts val="2750"/>
              </a:lnSpc>
              <a:buNone/>
            </a:pPr>
            <a:r>
              <a:rPr lang="en-US" sz="2200" b="1" dirty="0">
                <a:solidFill>
                  <a:srgbClr val="504C49"/>
                </a:solidFill>
                <a:latin typeface="Platypi Medium"/>
              </a:rPr>
              <a:t>AWS Cloud Infrastructure</a:t>
            </a:r>
          </a:p>
        </p:txBody>
      </p:sp>
      <p:sp>
        <p:nvSpPr>
          <p:cNvPr id="8" name="Text 4">
            <a:extLst>
              <a:ext uri="{6916764C-2654-47AF-A913-A8219FE8F1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31801A-7DDB-4175-A8D2-9F55D76970AD}"/>
              </a:ext>
            </a:extLst>
          </p:cNvPr>
          <p:cNvSpPr/>
          <p:nvPr/>
        </p:nvSpPr>
        <p:spPr>
          <a:xfrm>
            <a:off x="7017306" y="3065621"/>
            <a:ext cx="2927747" cy="2540316"/>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AWS (Amazon Web Services) offers a comprehensive cloud platform with services for computing, storage, networking, databases, and </a:t>
            </a:r>
            <a:r>
              <a:rPr lang="en-US" sz="2400">
                <a:latin typeface="Times New Roman" panose="02020603050405020304" pitchFamily="18" charset="0"/>
                <a:cs typeface="Times New Roman" panose="02020603050405020304" pitchFamily="18" charset="0"/>
              </a:rPr>
              <a:t>more.</a:t>
            </a:r>
          </a:p>
          <a:p>
            <a:pPr marL="0" indent="0" algn="just">
              <a:lnSpc>
                <a:spcPts val="2850"/>
              </a:lnSpc>
              <a:buNone/>
            </a:pPr>
            <a:endParaRPr lang="en-US" sz="2400">
              <a:latin typeface="Times New Roman" panose="02020603050405020304" pitchFamily="18" charset="0"/>
              <a:cs typeface="Times New Roman" panose="02020603050405020304" pitchFamily="18" charset="0"/>
            </a:endParaRPr>
          </a:p>
          <a:p>
            <a:pPr marL="0" indent="0" algn="just">
              <a:lnSpc>
                <a:spcPts val="2850"/>
              </a:lnSpc>
              <a:buNone/>
            </a:pPr>
            <a:endParaRPr lang="en-US" sz="2400" dirty="0">
              <a:latin typeface="Times New Roman" panose="02020603050405020304" pitchFamily="18" charset="0"/>
              <a:cs typeface="Times New Roman" panose="02020603050405020304" pitchFamily="18" charset="0"/>
            </a:endParaRPr>
          </a:p>
        </p:txBody>
      </p:sp>
      <p:sp>
        <p:nvSpPr>
          <p:cNvPr id="9" name="Shape 5">
            <a:extLst>
              <a:ext uri="{4DBF907F-AE07-4035-B8E8-6F677383D8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8CFA90-BBA4-49BF-AB5E-76E4DC34012D}"/>
              </a:ext>
            </a:extLst>
          </p:cNvPr>
          <p:cNvSpPr/>
          <p:nvPr/>
        </p:nvSpPr>
        <p:spPr>
          <a:xfrm>
            <a:off x="10171867" y="2220873"/>
            <a:ext cx="510302" cy="510302"/>
          </a:xfrm>
          <a:prstGeom prst="roundRect">
            <a:avLst>
              <a:gd name="adj" fmla="val 6667"/>
            </a:avLst>
          </a:prstGeom>
          <a:solidFill>
            <a:srgbClr val="F9F7F7"/>
          </a:solidFill>
          <a:ln/>
        </p:spPr>
      </p:sp>
      <p:sp>
        <p:nvSpPr>
          <p:cNvPr id="10" name="Text 6">
            <a:extLst>
              <a:ext uri="{1D3696C7-BC02-4A21-832E-041FE2EE47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E97EE2-E841-4FB6-82E9-475A400611D0}"/>
              </a:ext>
            </a:extLst>
          </p:cNvPr>
          <p:cNvSpPr/>
          <p:nvPr/>
        </p:nvSpPr>
        <p:spPr>
          <a:xfrm>
            <a:off x="10317123" y="2305883"/>
            <a:ext cx="219789"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2</a:t>
            </a:r>
          </a:p>
        </p:txBody>
      </p:sp>
      <p:sp>
        <p:nvSpPr>
          <p:cNvPr id="11" name="Text 7">
            <a:extLst>
              <a:ext uri="{4FE75BBB-3F54-4605-8F44-45C0CB833B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248BB82-6F76-4864-8874-123D85BC5D1D}"/>
              </a:ext>
            </a:extLst>
          </p:cNvPr>
          <p:cNvSpPr/>
          <p:nvPr/>
        </p:nvSpPr>
        <p:spPr>
          <a:xfrm>
            <a:off x="10908983" y="2220873"/>
            <a:ext cx="2835235" cy="354329"/>
          </a:xfrm>
          <a:prstGeom prst="rect">
            <a:avLst/>
          </a:prstGeom>
          <a:noFill/>
          <a:ln/>
        </p:spPr>
        <p:txBody>
          <a:bodyPr wrap="none" lIns="0" tIns="0" rIns="0" bIns="0" rtlCol="0" anchor="t"/>
          <a:lstStyle/>
          <a:p>
            <a:pPr marL="0" indent="0">
              <a:lnSpc>
                <a:spcPts val="2750"/>
              </a:lnSpc>
              <a:buNone/>
            </a:pPr>
            <a:r>
              <a:rPr lang="en-US" sz="2200" b="1" dirty="0">
                <a:solidFill>
                  <a:srgbClr val="504C49"/>
                </a:solidFill>
                <a:latin typeface="Platypi Medium"/>
              </a:rPr>
              <a:t>EC2 Instances</a:t>
            </a:r>
          </a:p>
        </p:txBody>
      </p:sp>
      <p:sp>
        <p:nvSpPr>
          <p:cNvPr id="12" name="Text 8">
            <a:extLst>
              <a:ext uri="{49AA2FD2-899F-4769-9F73-2764B174F0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C9B511-37C5-49CC-AA8A-D4A4FB21485D}"/>
              </a:ext>
            </a:extLst>
          </p:cNvPr>
          <p:cNvSpPr/>
          <p:nvPr/>
        </p:nvSpPr>
        <p:spPr>
          <a:xfrm>
            <a:off x="10908983" y="2711290"/>
            <a:ext cx="3035617" cy="3043239"/>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Amazon Elastic Compute Cloud (EC2) enables users to launch and manage virtual machines called instances, providing a flexible and scalable computing environment</a:t>
            </a:r>
            <a:r>
              <a:rPr lang="en-US" sz="2000" dirty="0">
                <a:latin typeface="Times New Roman" panose="02020603050405020304" pitchFamily="18" charset="0"/>
                <a:cs typeface="Times New Roman" panose="02020603050405020304" pitchFamily="18" charset="0"/>
              </a:rPr>
              <a:t>.</a:t>
            </a:r>
          </a:p>
        </p:txBody>
      </p:sp>
      <p:sp>
        <p:nvSpPr>
          <p:cNvPr id="13" name="Shape 9">
            <a:extLst>
              <a:ext uri="{E4CD6CB4-8C32-45FD-8571-567A2CEC34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A5D73C-9E4C-451D-8765-20C2C162AC1A}"/>
              </a:ext>
            </a:extLst>
          </p:cNvPr>
          <p:cNvSpPr/>
          <p:nvPr/>
        </p:nvSpPr>
        <p:spPr>
          <a:xfrm>
            <a:off x="6319063" y="5770483"/>
            <a:ext cx="510302" cy="510302"/>
          </a:xfrm>
          <a:prstGeom prst="roundRect">
            <a:avLst>
              <a:gd name="adj" fmla="val 6667"/>
            </a:avLst>
          </a:prstGeom>
          <a:solidFill>
            <a:srgbClr val="F9F7F7"/>
          </a:solidFill>
          <a:ln/>
        </p:spPr>
      </p:sp>
      <p:sp>
        <p:nvSpPr>
          <p:cNvPr id="14" name="Text 10">
            <a:extLst>
              <a:ext uri="{866B54EE-BDED-4523-BDC8-D775CDA9BD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3DEF0D-E774-4B59-B385-99FCDA0DE693}"/>
              </a:ext>
            </a:extLst>
          </p:cNvPr>
          <p:cNvSpPr/>
          <p:nvPr/>
        </p:nvSpPr>
        <p:spPr>
          <a:xfrm>
            <a:off x="6429136" y="5818584"/>
            <a:ext cx="212288"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3</a:t>
            </a:r>
          </a:p>
        </p:txBody>
      </p:sp>
      <p:sp>
        <p:nvSpPr>
          <p:cNvPr id="15" name="Text 11">
            <a:extLst>
              <a:ext uri="{93D29F47-2D3D-4E09-9246-60CE4E95DF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B1BD1A-4999-4F0D-BEF9-FE195696B63B}"/>
              </a:ext>
            </a:extLst>
          </p:cNvPr>
          <p:cNvSpPr/>
          <p:nvPr/>
        </p:nvSpPr>
        <p:spPr>
          <a:xfrm>
            <a:off x="7017306" y="5848470"/>
            <a:ext cx="3270409" cy="354329"/>
          </a:xfrm>
          <a:prstGeom prst="rect">
            <a:avLst/>
          </a:prstGeom>
          <a:noFill/>
          <a:ln/>
        </p:spPr>
        <p:txBody>
          <a:bodyPr wrap="none" lIns="0" tIns="0" rIns="0" bIns="0" rtlCol="0" anchor="t"/>
          <a:lstStyle/>
          <a:p>
            <a:pPr marL="0" indent="0">
              <a:lnSpc>
                <a:spcPts val="2750"/>
              </a:lnSpc>
              <a:buNone/>
            </a:pPr>
            <a:r>
              <a:rPr lang="en-US" sz="2200" b="1" dirty="0">
                <a:solidFill>
                  <a:srgbClr val="504C49"/>
                </a:solidFill>
                <a:latin typeface="Platypi Medium"/>
              </a:rPr>
              <a:t>CentOS Administration</a:t>
            </a:r>
          </a:p>
        </p:txBody>
      </p:sp>
      <p:sp>
        <p:nvSpPr>
          <p:cNvPr id="16" name="Text 12">
            <a:extLst>
              <a:ext uri="{4C993184-11F9-4CC7-8E29-040B4ABABE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2197B3-8F61-42E0-BFB7-817D077B42B2}"/>
              </a:ext>
            </a:extLst>
          </p:cNvPr>
          <p:cNvSpPr/>
          <p:nvPr/>
        </p:nvSpPr>
        <p:spPr>
          <a:xfrm>
            <a:off x="7017306" y="6253758"/>
            <a:ext cx="6819304" cy="1088708"/>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CentOS (Community Enterprise Operating System) is a stable and reliable Linux distribution often used for server deployments and infrastructure management.</a:t>
            </a:r>
          </a:p>
        </p:txBody>
      </p:sp>
      <p:sp>
        <p:nvSpPr>
          <p:cNvPr id="17" name="TextBox 16">
            <a:extLst>
              <a:ext uri="{D8D3B4B9-1951-4FA2-8B6A-D7DD686D82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2CD66E-3A7A-4E00-BE4D-E7570319FC18}"/>
              </a:ext>
            </a:extLst>
          </p:cNvPr>
          <p:cNvSpPr txBox="1"/>
          <p:nvPr/>
        </p:nvSpPr>
        <p:spPr>
          <a:xfrm>
            <a:off x="12949495" y="7765404"/>
            <a:ext cx="1905000" cy="308552"/>
          </a:xfrm>
          <a:prstGeom prst="rect">
            <a:avLst/>
          </a:prstGeom>
        </p:spPr>
        <p:txBody>
          <a:bodyPr lIns="95250" tIns="47625" rIns="95250" bIns="47625" rtlCol="0" anchor="t">
            <a:spAutoFit/>
          </a:bodyPr>
          <a:lstStyle/>
          <a:p>
            <a:pPr>
              <a:defRPr lang="en-US" sz="1400" dirty="0"/>
            </a:pPr>
            <a:endParaRPr lang="en-US" dirty="0"/>
          </a:p>
        </p:txBody>
      </p:sp>
    </p:spTree>
    <p:extLst>
      <p:ext uri="{6FB8CEBA-6918-408B-A685-5072D78DE4D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9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a:extLst>
              <a:ext uri="{914339EF-6538-4BE0-8C88-E6B215451C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03D5D5-BCF2-4E06-866F-2B07BF4CA85C}"/>
              </a:ext>
            </a:extLst>
          </p:cNvPr>
          <p:cNvPicPr>
            <a:picLocks noChangeAspect="1"/>
          </p:cNvPicPr>
          <p:nvPr/>
        </p:nvPicPr>
        <p:blipFill>
          <a:blip r:embed="rId3"/>
          <a:stretch>
            <a:fillRect/>
          </a:stretch>
        </p:blipFill>
        <p:spPr>
          <a:xfrm>
            <a:off x="0" y="0"/>
            <a:ext cx="14630400" cy="2835235"/>
          </a:xfrm>
          <a:prstGeom prst="rect">
            <a:avLst/>
          </a:prstGeom>
          <a:noFill/>
        </p:spPr>
      </p:pic>
      <p:pic>
        <p:nvPicPr>
          <p:cNvPr id="3" name="Image 1" descr="preencoded.png">
            <a:extLst>
              <a:ext uri="{999A244C-8559-48F4-B2E8-C089D6A6BD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7BB010-496D-4E95-ADA9-B18F6B8FB65F}"/>
              </a:ext>
            </a:extLst>
          </p:cNvPr>
          <p:cNvPicPr>
            <a:picLocks noChangeAspect="1"/>
          </p:cNvPicPr>
          <p:nvPr/>
        </p:nvPicPr>
        <p:blipFill>
          <a:blip r:embed="rId4"/>
          <a:stretch>
            <a:fillRect/>
          </a:stretch>
        </p:blipFill>
        <p:spPr>
          <a:xfrm>
            <a:off x="6181011" y="283488"/>
            <a:ext cx="2268260" cy="2268260"/>
          </a:xfrm>
          <a:prstGeom prst="rect">
            <a:avLst/>
          </a:prstGeom>
          <a:noFill/>
        </p:spPr>
      </p:pic>
      <p:sp>
        <p:nvSpPr>
          <p:cNvPr id="4" name="Text 0">
            <a:extLst>
              <a:ext uri="{CA1C8D05-FE35-4F6E-AEF8-10EFE9F285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151E8F-E44D-47A2-AD57-3796EDEC8B81}"/>
              </a:ext>
            </a:extLst>
          </p:cNvPr>
          <p:cNvSpPr/>
          <p:nvPr/>
        </p:nvSpPr>
        <p:spPr>
          <a:xfrm>
            <a:off x="793790" y="354639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Conclusion</a:t>
            </a:r>
          </a:p>
        </p:txBody>
      </p:sp>
      <p:sp>
        <p:nvSpPr>
          <p:cNvPr id="5" name="Shape 1">
            <a:extLst>
              <a:ext uri="{3F165460-ACF5-43FF-9FEF-AF7B8C2365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3644AC-11DF-4168-A1AE-4EE8C0320F37}"/>
              </a:ext>
            </a:extLst>
          </p:cNvPr>
          <p:cNvSpPr/>
          <p:nvPr/>
        </p:nvSpPr>
        <p:spPr>
          <a:xfrm>
            <a:off x="793790" y="4850487"/>
            <a:ext cx="510302" cy="510302"/>
          </a:xfrm>
          <a:prstGeom prst="roundRect">
            <a:avLst>
              <a:gd name="adj" fmla="val 6667"/>
            </a:avLst>
          </a:prstGeom>
          <a:solidFill>
            <a:srgbClr val="F9F7F7"/>
          </a:solidFill>
          <a:ln/>
        </p:spPr>
      </p:sp>
      <p:sp>
        <p:nvSpPr>
          <p:cNvPr id="6" name="Text 2">
            <a:extLst>
              <a:ext uri="{2BC13123-1D9A-46F5-92A1-EE50D734B3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DBDBE8-CD48-4B75-91DA-507307695A40}"/>
              </a:ext>
            </a:extLst>
          </p:cNvPr>
          <p:cNvSpPr/>
          <p:nvPr/>
        </p:nvSpPr>
        <p:spPr>
          <a:xfrm>
            <a:off x="972503" y="4935498"/>
            <a:ext cx="152756"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1</a:t>
            </a:r>
          </a:p>
        </p:txBody>
      </p:sp>
      <p:sp>
        <p:nvSpPr>
          <p:cNvPr id="7" name="Text 3">
            <a:extLst>
              <a:ext uri="{979A55A9-3E3C-4201-864D-3218D12F8D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5E8170-A77C-441A-8BEE-627CA6D8E800}"/>
              </a:ext>
            </a:extLst>
          </p:cNvPr>
          <p:cNvSpPr/>
          <p:nvPr/>
        </p:nvSpPr>
        <p:spPr>
          <a:xfrm>
            <a:off x="1530906" y="4850487"/>
            <a:ext cx="2835235" cy="354329"/>
          </a:xfrm>
          <a:prstGeom prst="rect">
            <a:avLst/>
          </a:prstGeom>
          <a:noFill/>
          <a:ln/>
        </p:spPr>
        <p:txBody>
          <a:bodyPr wrap="none" lIns="0" tIns="0" rIns="0" bIns="0" rtlCol="0" anchor="t"/>
          <a:lstStyle/>
          <a:p>
            <a:pPr marL="0" indent="0">
              <a:lnSpc>
                <a:spcPts val="2750"/>
              </a:lnSpc>
              <a:buNone/>
            </a:pPr>
            <a:r>
              <a:rPr lang="en-US" sz="2400" b="1" dirty="0">
                <a:solidFill>
                  <a:srgbClr val="504C49"/>
                </a:solidFill>
                <a:latin typeface="Platypi Medium"/>
              </a:rPr>
              <a:t>Key Takeaways</a:t>
            </a:r>
          </a:p>
        </p:txBody>
      </p:sp>
      <p:sp>
        <p:nvSpPr>
          <p:cNvPr id="8" name="Text 4">
            <a:extLst>
              <a:ext uri="{C10EB3EC-48DB-4E63-835F-0BB43C6B64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19BBC9-3227-4127-8957-DCF49781E14E}"/>
              </a:ext>
            </a:extLst>
          </p:cNvPr>
          <p:cNvSpPr/>
          <p:nvPr/>
        </p:nvSpPr>
        <p:spPr>
          <a:xfrm>
            <a:off x="1530906" y="5340906"/>
            <a:ext cx="3459241" cy="217741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The project successfully demonstrated the feasibility of integrating </a:t>
            </a:r>
            <a:r>
              <a:rPr lang="en-US" sz="2400">
                <a:latin typeface="Times New Roman" panose="02020603050405020304" pitchFamily="18" charset="0"/>
                <a:cs typeface="Times New Roman" panose="02020603050405020304" pitchFamily="18" charset="0"/>
              </a:rPr>
              <a:t>Windows with </a:t>
            </a:r>
            <a:r>
              <a:rPr lang="en-US" sz="2400" dirty="0">
                <a:latin typeface="Times New Roman" panose="02020603050405020304" pitchFamily="18" charset="0"/>
                <a:cs typeface="Times New Roman" panose="02020603050405020304" pitchFamily="18" charset="0"/>
              </a:rPr>
              <a:t>a centralized CentOS server management in an AWS cloud environment.</a:t>
            </a:r>
          </a:p>
        </p:txBody>
      </p:sp>
      <p:sp>
        <p:nvSpPr>
          <p:cNvPr id="9" name="Shape 5">
            <a:extLst>
              <a:ext uri="{0DBAA08B-34CB-4A7B-B6C5-6489C66DCB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32279E-F35D-4732-87BA-5AC76C4D9D73}"/>
              </a:ext>
            </a:extLst>
          </p:cNvPr>
          <p:cNvSpPr/>
          <p:nvPr/>
        </p:nvSpPr>
        <p:spPr>
          <a:xfrm>
            <a:off x="5216961" y="4850487"/>
            <a:ext cx="510302" cy="510302"/>
          </a:xfrm>
          <a:prstGeom prst="roundRect">
            <a:avLst>
              <a:gd name="adj" fmla="val 6667"/>
            </a:avLst>
          </a:prstGeom>
          <a:solidFill>
            <a:srgbClr val="F9F7F7"/>
          </a:solidFill>
          <a:ln/>
        </p:spPr>
      </p:sp>
      <p:sp>
        <p:nvSpPr>
          <p:cNvPr id="10" name="Text 6">
            <a:extLst>
              <a:ext uri="{49742F17-500D-4183-87B9-D38339B276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E9AA63-BC71-4A11-AADB-987D0B71A6A6}"/>
              </a:ext>
            </a:extLst>
          </p:cNvPr>
          <p:cNvSpPr/>
          <p:nvPr/>
        </p:nvSpPr>
        <p:spPr>
          <a:xfrm>
            <a:off x="5362218" y="4935498"/>
            <a:ext cx="219789"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2</a:t>
            </a:r>
          </a:p>
        </p:txBody>
      </p:sp>
      <p:sp>
        <p:nvSpPr>
          <p:cNvPr id="11" name="Text 7">
            <a:extLst>
              <a:ext uri="{0147E9C9-E8B4-4C88-A157-017E19A9E2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F153BC-902B-444B-9A8E-C7787A8A85E0}"/>
              </a:ext>
            </a:extLst>
          </p:cNvPr>
          <p:cNvSpPr/>
          <p:nvPr/>
        </p:nvSpPr>
        <p:spPr>
          <a:xfrm>
            <a:off x="5954078" y="4850487"/>
            <a:ext cx="2835235" cy="354329"/>
          </a:xfrm>
          <a:prstGeom prst="rect">
            <a:avLst/>
          </a:prstGeom>
          <a:noFill/>
          <a:ln/>
        </p:spPr>
        <p:txBody>
          <a:bodyPr wrap="none" lIns="0" tIns="0" rIns="0" bIns="0" rtlCol="0" anchor="t"/>
          <a:lstStyle/>
          <a:p>
            <a:pPr marL="0" indent="0">
              <a:lnSpc>
                <a:spcPts val="2750"/>
              </a:lnSpc>
              <a:buNone/>
            </a:pPr>
            <a:r>
              <a:rPr lang="en-US" sz="2400" b="1" dirty="0">
                <a:solidFill>
                  <a:srgbClr val="504C49"/>
                </a:solidFill>
                <a:latin typeface="Platypi Medium"/>
              </a:rPr>
              <a:t>Robust Network</a:t>
            </a:r>
          </a:p>
        </p:txBody>
      </p:sp>
      <p:sp>
        <p:nvSpPr>
          <p:cNvPr id="12" name="Text 8">
            <a:extLst>
              <a:ext uri="{E94DBA70-C3D4-47E4-A14F-B86056C55A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9C643A-7565-4388-99C1-4AAFC62CCEAB}"/>
              </a:ext>
            </a:extLst>
          </p:cNvPr>
          <p:cNvSpPr/>
          <p:nvPr/>
        </p:nvSpPr>
        <p:spPr>
          <a:xfrm>
            <a:off x="5954078" y="5340906"/>
            <a:ext cx="3459241" cy="1814513"/>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 robust network architecture was established, ensuring reliable communication between instances and secure access for administrators.</a:t>
            </a:r>
          </a:p>
        </p:txBody>
      </p:sp>
      <p:sp>
        <p:nvSpPr>
          <p:cNvPr id="13" name="Shape 9">
            <a:extLst>
              <a:ext uri="{0ADC224B-5393-459F-9FEE-B00ED56E25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D893EBA-79D6-4422-9423-46DCA643A065}"/>
              </a:ext>
            </a:extLst>
          </p:cNvPr>
          <p:cNvSpPr/>
          <p:nvPr/>
        </p:nvSpPr>
        <p:spPr>
          <a:xfrm>
            <a:off x="9640133" y="4850487"/>
            <a:ext cx="510302" cy="510302"/>
          </a:xfrm>
          <a:prstGeom prst="roundRect">
            <a:avLst>
              <a:gd name="adj" fmla="val 6667"/>
            </a:avLst>
          </a:prstGeom>
          <a:solidFill>
            <a:srgbClr val="F9F7F7"/>
          </a:solidFill>
          <a:ln/>
        </p:spPr>
      </p:sp>
      <p:sp>
        <p:nvSpPr>
          <p:cNvPr id="14" name="Text 10">
            <a:extLst>
              <a:ext uri="{34E87525-ECDC-476A-ACB8-1FC0F4FFA4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88718B-80D2-42AC-87B3-F926FFDB0661}"/>
              </a:ext>
            </a:extLst>
          </p:cNvPr>
          <p:cNvSpPr/>
          <p:nvPr/>
        </p:nvSpPr>
        <p:spPr>
          <a:xfrm>
            <a:off x="9789081" y="4935498"/>
            <a:ext cx="212288"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3</a:t>
            </a:r>
          </a:p>
        </p:txBody>
      </p:sp>
      <p:sp>
        <p:nvSpPr>
          <p:cNvPr id="15" name="Text 11">
            <a:extLst>
              <a:ext uri="{EBF93F8A-67D4-40B8-A662-9CA4E876FD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CE766E-53D7-4E9D-B182-E143181133A5}"/>
              </a:ext>
            </a:extLst>
          </p:cNvPr>
          <p:cNvSpPr/>
          <p:nvPr/>
        </p:nvSpPr>
        <p:spPr>
          <a:xfrm>
            <a:off x="10377249" y="4850487"/>
            <a:ext cx="3011924" cy="354329"/>
          </a:xfrm>
          <a:prstGeom prst="rect">
            <a:avLst/>
          </a:prstGeom>
          <a:noFill/>
          <a:ln/>
        </p:spPr>
        <p:txBody>
          <a:bodyPr wrap="none" lIns="0" tIns="0" rIns="0" bIns="0" rtlCol="0" anchor="t"/>
          <a:lstStyle/>
          <a:p>
            <a:pPr marL="0" indent="0">
              <a:lnSpc>
                <a:spcPts val="2750"/>
              </a:lnSpc>
              <a:buNone/>
            </a:pPr>
            <a:r>
              <a:rPr lang="en-US" sz="2400" b="1">
                <a:solidFill>
                  <a:srgbClr val="504C49"/>
                </a:solidFill>
                <a:latin typeface="Platypi Medium"/>
              </a:rPr>
              <a:t>Additional Tasks</a:t>
            </a:r>
            <a:endParaRPr lang="en-US" sz="2400" b="1" dirty="0">
              <a:solidFill>
                <a:srgbClr val="504C49"/>
              </a:solidFill>
              <a:latin typeface="Platypi Medium"/>
            </a:endParaRPr>
          </a:p>
        </p:txBody>
      </p:sp>
      <p:sp>
        <p:nvSpPr>
          <p:cNvPr id="16" name="Text 12">
            <a:extLst>
              <a:ext uri="{91380418-4FC0-4366-850F-175D51A4E0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5F2155-FD86-4347-8782-51F5830D2640}"/>
              </a:ext>
            </a:extLst>
          </p:cNvPr>
          <p:cNvSpPr/>
          <p:nvPr/>
        </p:nvSpPr>
        <p:spPr>
          <a:xfrm>
            <a:off x="10377249" y="5340906"/>
            <a:ext cx="3459241" cy="2279094"/>
          </a:xfrm>
          <a:prstGeom prst="rect">
            <a:avLst/>
          </a:prstGeom>
          <a:noFill/>
          <a:ln/>
        </p:spPr>
        <p:txBody>
          <a:bodyPr wrap="square" lIns="0" tIns="0" rIns="0" bIns="0" rtlCol="0" anchor="t"/>
          <a:lstStyle/>
          <a:p>
            <a:pPr algn="just">
              <a:lnSpc>
                <a:spcPts val="2850"/>
              </a:lnSpc>
            </a:pPr>
            <a:r>
              <a:rPr lang="en-US" sz="2400">
                <a:latin typeface="Times New Roman" panose="02020603050405020304" pitchFamily="18" charset="0"/>
                <a:cs typeface="Times New Roman" panose="02020603050405020304" pitchFamily="18" charset="0"/>
              </a:rPr>
              <a:t>Used S3Browser on Windows 10 VM to access it with the access and secret keys, and accessed instances on the Windows 10 VM through OpenSSH software.</a:t>
            </a:r>
            <a:endParaRPr lang="en-US" sz="2400" dirty="0">
              <a:latin typeface="Times New Roman" panose="02020603050405020304" pitchFamily="18" charset="0"/>
              <a:cs typeface="Times New Roman" panose="02020603050405020304" pitchFamily="18" charset="0"/>
            </a:endParaRPr>
          </a:p>
        </p:txBody>
      </p:sp>
    </p:spTree>
    <p:extLst>
      <p:ext uri="{83867249-925F-47B9-8EFE-9DECF265673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81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a:extLst>
              <a:ext uri="{BA2D80CA-C170-469F-91D3-3E0098312E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8FEB3E-6126-41AC-BC34-211A5EC99FEF}"/>
              </a:ext>
            </a:extLst>
          </p:cNvPr>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a:extLst>
              <a:ext uri="{C217B42B-1898-4D7A-B570-E2328322CD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296ED8-21E1-4002-8AF6-2E530F837006}"/>
              </a:ext>
            </a:extLst>
          </p:cNvPr>
          <p:cNvPicPr>
            <a:picLocks noChangeAspect="1"/>
          </p:cNvPicPr>
          <p:nvPr/>
        </p:nvPicPr>
        <p:blipFill>
          <a:blip r:embed="rId4"/>
          <a:stretch>
            <a:fillRect/>
          </a:stretch>
        </p:blipFill>
        <p:spPr>
          <a:xfrm>
            <a:off x="283488" y="2731175"/>
            <a:ext cx="4919305" cy="2767132"/>
          </a:xfrm>
          <a:prstGeom prst="rect">
            <a:avLst/>
          </a:prstGeom>
          <a:noFill/>
        </p:spPr>
      </p:pic>
      <p:sp>
        <p:nvSpPr>
          <p:cNvPr id="4" name="Text 0">
            <a:extLst>
              <a:ext uri="{84AA99EA-57A8-44C7-9933-F0C8CC0D2D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B7DBCD-142D-435F-870A-BD59457BFB15}"/>
              </a:ext>
            </a:extLst>
          </p:cNvPr>
          <p:cNvSpPr/>
          <p:nvPr/>
        </p:nvSpPr>
        <p:spPr>
          <a:xfrm>
            <a:off x="6280190" y="6503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Project Objective</a:t>
            </a:r>
          </a:p>
        </p:txBody>
      </p:sp>
      <p:pic>
        <p:nvPicPr>
          <p:cNvPr id="5" name="Image 2" descr="preencoded.png">
            <a:extLst>
              <a:ext uri="{04AE50BD-A4EC-4061-A580-39EEAC4861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039C8F-04FF-4B2F-9CE2-6902C6C76513}"/>
              </a:ext>
            </a:extLst>
          </p:cNvPr>
          <p:cNvPicPr>
            <a:picLocks noChangeAspect="1"/>
          </p:cNvPicPr>
          <p:nvPr/>
        </p:nvPicPr>
        <p:blipFill>
          <a:blip r:embed="rId5"/>
          <a:stretch>
            <a:fillRect/>
          </a:stretch>
        </p:blipFill>
        <p:spPr>
          <a:xfrm>
            <a:off x="6280190" y="1699260"/>
            <a:ext cx="1134070" cy="2032754"/>
          </a:xfrm>
          <a:prstGeom prst="rect">
            <a:avLst/>
          </a:prstGeom>
          <a:noFill/>
        </p:spPr>
      </p:pic>
      <p:sp>
        <p:nvSpPr>
          <p:cNvPr id="6" name="Text 1">
            <a:extLst>
              <a:ext uri="{B52B1F75-0B91-46B5-82E0-D8803AD4DB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A93C72-CE78-4540-AC7F-EF5607BF6857}"/>
              </a:ext>
            </a:extLst>
          </p:cNvPr>
          <p:cNvSpPr/>
          <p:nvPr/>
        </p:nvSpPr>
        <p:spPr>
          <a:xfrm>
            <a:off x="7754422" y="1926074"/>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Integration</a:t>
            </a:r>
          </a:p>
        </p:txBody>
      </p:sp>
      <p:sp>
        <p:nvSpPr>
          <p:cNvPr id="7" name="Text 2">
            <a:extLst>
              <a:ext uri="{43389CE8-AECF-437A-93D5-609CE495AF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C0DA38-693F-4403-A5B1-CA4FC1A89A9D}"/>
              </a:ext>
            </a:extLst>
          </p:cNvPr>
          <p:cNvSpPr/>
          <p:nvPr/>
        </p:nvSpPr>
        <p:spPr>
          <a:xfrm>
            <a:off x="7754422" y="2416492"/>
            <a:ext cx="6082189" cy="1088708"/>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The project focuses on seamlessly integrating </a:t>
            </a:r>
            <a:r>
              <a:rPr lang="en-US" sz="2400">
                <a:latin typeface="Source Serif Pro"/>
              </a:rPr>
              <a:t>Windows with </a:t>
            </a:r>
            <a:r>
              <a:rPr lang="en-US" sz="2400" dirty="0">
                <a:latin typeface="Source Serif Pro"/>
              </a:rPr>
              <a:t>a CentOS server, enabling efficient administration and resource sharing.</a:t>
            </a:r>
          </a:p>
        </p:txBody>
      </p:sp>
      <p:pic>
        <p:nvPicPr>
          <p:cNvPr id="8" name="Image 3" descr="preencoded.png">
            <a:extLst>
              <a:ext uri="{AD7F7F80-BC87-4174-8939-430F92B7A9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E34AF8-7BE7-4A05-AD9C-A3F285723003}"/>
              </a:ext>
            </a:extLst>
          </p:cNvPr>
          <p:cNvPicPr>
            <a:picLocks noChangeAspect="1"/>
          </p:cNvPicPr>
          <p:nvPr/>
        </p:nvPicPr>
        <p:blipFill>
          <a:blip r:embed="rId6"/>
          <a:stretch>
            <a:fillRect/>
          </a:stretch>
        </p:blipFill>
        <p:spPr>
          <a:xfrm>
            <a:off x="6280190" y="3732014"/>
            <a:ext cx="1134070" cy="2032754"/>
          </a:xfrm>
          <a:prstGeom prst="rect">
            <a:avLst/>
          </a:prstGeom>
          <a:noFill/>
        </p:spPr>
      </p:pic>
      <p:sp>
        <p:nvSpPr>
          <p:cNvPr id="9" name="Text 3">
            <a:extLst>
              <a:ext uri="{691C237C-CC5D-4CBE-A753-BF3DD678DC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0E1278-2A79-4C98-AA01-5DAAD57CD559}"/>
              </a:ext>
            </a:extLst>
          </p:cNvPr>
          <p:cNvSpPr/>
          <p:nvPr/>
        </p:nvSpPr>
        <p:spPr>
          <a:xfrm>
            <a:off x="7754422" y="3958828"/>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Configuration</a:t>
            </a:r>
          </a:p>
        </p:txBody>
      </p:sp>
      <p:sp>
        <p:nvSpPr>
          <p:cNvPr id="10" name="Text 4">
            <a:extLst>
              <a:ext uri="{40B53B0D-33A4-484B-828E-B8EB5531DE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929C4D-D831-4F3D-9C50-A5B29842B00F}"/>
              </a:ext>
            </a:extLst>
          </p:cNvPr>
          <p:cNvSpPr/>
          <p:nvPr/>
        </p:nvSpPr>
        <p:spPr>
          <a:xfrm>
            <a:off x="7754422" y="4449247"/>
            <a:ext cx="6082189" cy="1088708"/>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This involves setting up appropriate configurations on AWS infrastructure, including network settings, security groups, and user permissions.</a:t>
            </a:r>
          </a:p>
        </p:txBody>
      </p:sp>
      <p:pic>
        <p:nvPicPr>
          <p:cNvPr id="11" name="Image 4" descr="preencoded.png">
            <a:extLst>
              <a:ext uri="{C34A04C3-756A-4515-B112-1AB2021671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BE2B85-037A-462C-A3B6-5B716FF95E0C}"/>
              </a:ext>
            </a:extLst>
          </p:cNvPr>
          <p:cNvPicPr>
            <a:picLocks noChangeAspect="1"/>
          </p:cNvPicPr>
          <p:nvPr/>
        </p:nvPicPr>
        <p:blipFill>
          <a:blip r:embed="rId7"/>
          <a:stretch>
            <a:fillRect/>
          </a:stretch>
        </p:blipFill>
        <p:spPr>
          <a:xfrm>
            <a:off x="6280190" y="5764768"/>
            <a:ext cx="1134070" cy="1814513"/>
          </a:xfrm>
          <a:prstGeom prst="rect">
            <a:avLst/>
          </a:prstGeom>
          <a:noFill/>
        </p:spPr>
      </p:pic>
      <p:sp>
        <p:nvSpPr>
          <p:cNvPr id="12" name="Text 5">
            <a:extLst>
              <a:ext uri="{A454FC20-BD3B-4FB0-8CBA-018BF2EE1A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71D474-277E-46C6-913E-8FD597864358}"/>
              </a:ext>
            </a:extLst>
          </p:cNvPr>
          <p:cNvSpPr/>
          <p:nvPr/>
        </p:nvSpPr>
        <p:spPr>
          <a:xfrm>
            <a:off x="7754422" y="5991582"/>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Troubleshooting</a:t>
            </a:r>
            <a:endParaRPr lang="en-US" sz="2200" b="1" dirty="0">
              <a:solidFill>
                <a:srgbClr val="504C49"/>
              </a:solidFill>
              <a:latin typeface="Platypi Medium"/>
            </a:endParaRPr>
          </a:p>
        </p:txBody>
      </p:sp>
      <p:sp>
        <p:nvSpPr>
          <p:cNvPr id="13" name="Text 6">
            <a:extLst>
              <a:ext uri="{BCA8DFAF-0278-4BC0-8FCC-BD241E4AC5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599F3C-897A-4CC6-9404-CDB85B750E85}"/>
              </a:ext>
            </a:extLst>
          </p:cNvPr>
          <p:cNvSpPr/>
          <p:nvPr/>
        </p:nvSpPr>
        <p:spPr>
          <a:xfrm>
            <a:off x="7754422" y="6482000"/>
            <a:ext cx="6082189" cy="1097281"/>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Troubleshooting and resolving any issues that arise during the integration process are essential for smooth operation.</a:t>
            </a:r>
          </a:p>
        </p:txBody>
      </p:sp>
    </p:spTree>
    <p:extLst>
      <p:ext uri="{9576CA12-E05F-42A0-A812-F9DC92C76B0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a:extLst>
              <a:ext uri="{96EE260B-2EC9-4E88-9DD7-F2D0BE047F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612EC4-0E29-4948-8C85-7ACFA5B5CBDC}"/>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DBC9E12E-BE18-4728-ACE3-41F18BD582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B26360-32DE-4C0B-9968-2D1411DFBB75}"/>
              </a:ext>
            </a:extLst>
          </p:cNvPr>
          <p:cNvPicPr>
            <a:picLocks noChangeAspect="1"/>
          </p:cNvPicPr>
          <p:nvPr/>
        </p:nvPicPr>
        <p:blipFill>
          <a:blip r:embed="rId4"/>
          <a:stretch>
            <a:fillRect/>
          </a:stretch>
        </p:blipFill>
        <p:spPr>
          <a:xfrm>
            <a:off x="9427488" y="2376607"/>
            <a:ext cx="4919305" cy="3476387"/>
          </a:xfrm>
          <a:prstGeom prst="rect">
            <a:avLst/>
          </a:prstGeom>
          <a:noFill/>
        </p:spPr>
      </p:pic>
      <p:sp>
        <p:nvSpPr>
          <p:cNvPr id="4" name="Text 0">
            <a:extLst>
              <a:ext uri="{018A8147-BA97-4A8E-8712-97FBEB70E7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25CB37-61F6-4B9D-9C04-1CB321C87A39}"/>
              </a:ext>
            </a:extLst>
          </p:cNvPr>
          <p:cNvSpPr/>
          <p:nvPr/>
        </p:nvSpPr>
        <p:spPr>
          <a:xfrm>
            <a:off x="793790" y="167925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a:rPr>
              <a:t>Design and Implementation Considerations</a:t>
            </a:r>
          </a:p>
        </p:txBody>
      </p:sp>
      <p:sp>
        <p:nvSpPr>
          <p:cNvPr id="5" name="Shape 1">
            <a:extLst>
              <a:ext uri="{5A1701A9-88F3-45ED-9140-0AA842BCB7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9D3C24-2C42-4D03-9A19-D8113F060D80}"/>
              </a:ext>
            </a:extLst>
          </p:cNvPr>
          <p:cNvSpPr/>
          <p:nvPr/>
        </p:nvSpPr>
        <p:spPr>
          <a:xfrm>
            <a:off x="793790" y="4145756"/>
            <a:ext cx="7556421" cy="2404586"/>
          </a:xfrm>
          <a:prstGeom prst="roundRect">
            <a:avLst>
              <a:gd name="adj" fmla="val 1415"/>
            </a:avLst>
          </a:prstGeom>
          <a:noFill/>
          <a:ln w="7620">
            <a:solidFill>
              <a:srgbClr val="000000">
                <a:alpha val="7999"/>
              </a:srgbClr>
            </a:solidFill>
            <a:prstDash val="solid"/>
          </a:ln>
        </p:spPr>
      </p:sp>
      <p:sp>
        <p:nvSpPr>
          <p:cNvPr id="6" name="Shape 2">
            <a:extLst>
              <a:ext uri="{08626646-6E1B-4246-96F4-ABDDCA8D72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5715CD-BF7E-4371-AED8-176C60B9C49C}"/>
              </a:ext>
            </a:extLst>
          </p:cNvPr>
          <p:cNvSpPr/>
          <p:nvPr/>
        </p:nvSpPr>
        <p:spPr>
          <a:xfrm>
            <a:off x="801410" y="4153376"/>
            <a:ext cx="7541181" cy="1013221"/>
          </a:xfrm>
          <a:prstGeom prst="rect">
            <a:avLst/>
          </a:prstGeom>
          <a:solidFill>
            <a:srgbClr val="FFFFFF">
              <a:alpha val="4000"/>
            </a:srgbClr>
          </a:solidFill>
          <a:ln/>
        </p:spPr>
      </p:sp>
      <p:sp>
        <p:nvSpPr>
          <p:cNvPr id="7" name="Text 3">
            <a:extLst>
              <a:ext uri="{C33FF932-A3B0-4B79-897F-D6CD267668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C4827E-35BC-4F1B-B9E8-5792CAE0D56A}"/>
              </a:ext>
            </a:extLst>
          </p:cNvPr>
          <p:cNvSpPr/>
          <p:nvPr/>
        </p:nvSpPr>
        <p:spPr>
          <a:xfrm>
            <a:off x="1028224" y="4297085"/>
            <a:ext cx="3313152" cy="362903"/>
          </a:xfrm>
          <a:prstGeom prst="rect">
            <a:avLst/>
          </a:prstGeom>
          <a:noFill/>
          <a:ln/>
        </p:spPr>
        <p:txBody>
          <a:bodyPr wrap="none" lIns="0" tIns="0" rIns="0" bIns="0" rtlCol="0" anchor="t"/>
          <a:lstStyle/>
          <a:p>
            <a:pPr marL="0" indent="0">
              <a:lnSpc>
                <a:spcPts val="2850"/>
              </a:lnSpc>
              <a:buNone/>
            </a:pPr>
            <a:r>
              <a:rPr lang="en-US" sz="2400" dirty="0">
                <a:latin typeface="Times New Roman" panose="02020603050405020304" pitchFamily="18" charset="0"/>
                <a:cs typeface="Times New Roman" panose="02020603050405020304" pitchFamily="18" charset="0"/>
              </a:rPr>
              <a:t>Hardware Requirements</a:t>
            </a:r>
          </a:p>
        </p:txBody>
      </p:sp>
      <p:sp>
        <p:nvSpPr>
          <p:cNvPr id="8" name="Text 4">
            <a:extLst>
              <a:ext uri="{E7B15A08-CB1E-4A60-9587-668483CD8B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63DDFA-01DD-4035-9230-CA50E1C01015}"/>
              </a:ext>
            </a:extLst>
          </p:cNvPr>
          <p:cNvSpPr/>
          <p:nvPr/>
        </p:nvSpPr>
        <p:spPr>
          <a:xfrm>
            <a:off x="4802624" y="4297085"/>
            <a:ext cx="3313152" cy="725805"/>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Minimum RAM: 8 GB, Intel i5 Processor, </a:t>
            </a:r>
            <a:r>
              <a:rPr lang="en-US" sz="2400" dirty="0" err="1">
                <a:latin typeface="Times New Roman" panose="02020603050405020304" pitchFamily="18" charset="0"/>
                <a:cs typeface="Times New Roman" panose="02020603050405020304" pitchFamily="18" charset="0"/>
              </a:rPr>
              <a:t>SSD</a:t>
            </a:r>
          </a:p>
        </p:txBody>
      </p:sp>
      <p:sp>
        <p:nvSpPr>
          <p:cNvPr id="9" name="Shape 5">
            <a:extLst>
              <a:ext uri="{C334B122-3642-494D-86B5-75EFE536D0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8592C0-5D6E-449E-8655-29CA219C4024}"/>
              </a:ext>
            </a:extLst>
          </p:cNvPr>
          <p:cNvSpPr/>
          <p:nvPr/>
        </p:nvSpPr>
        <p:spPr>
          <a:xfrm>
            <a:off x="801410" y="5166598"/>
            <a:ext cx="7541181" cy="1376124"/>
          </a:xfrm>
          <a:prstGeom prst="rect">
            <a:avLst/>
          </a:prstGeom>
          <a:solidFill>
            <a:srgbClr val="000000">
              <a:alpha val="4000"/>
            </a:srgbClr>
          </a:solidFill>
          <a:ln/>
        </p:spPr>
      </p:sp>
      <p:sp>
        <p:nvSpPr>
          <p:cNvPr id="10" name="Text 6">
            <a:extLst>
              <a:ext uri="{C0359003-1ADD-4CF8-A470-BA2DC1E1B9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CC8BFC-645E-47CE-ACCF-64BAAE27BFD6}"/>
              </a:ext>
            </a:extLst>
          </p:cNvPr>
          <p:cNvSpPr/>
          <p:nvPr/>
        </p:nvSpPr>
        <p:spPr>
          <a:xfrm>
            <a:off x="1028224" y="5310306"/>
            <a:ext cx="3313152" cy="362903"/>
          </a:xfrm>
          <a:prstGeom prst="rect">
            <a:avLst/>
          </a:prstGeom>
          <a:noFill/>
          <a:ln/>
        </p:spPr>
        <p:txBody>
          <a:bodyPr wrap="non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Software Requirements</a:t>
            </a:r>
          </a:p>
        </p:txBody>
      </p:sp>
      <p:sp>
        <p:nvSpPr>
          <p:cNvPr id="11" name="Text 7">
            <a:extLst>
              <a:ext uri="{B3A4E7A4-3705-42F8-AEB4-69004B2096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0DFEC4-1F81-4AB3-BBA6-50650AC09E5C}"/>
              </a:ext>
            </a:extLst>
          </p:cNvPr>
          <p:cNvSpPr/>
          <p:nvPr/>
        </p:nvSpPr>
        <p:spPr>
          <a:xfrm>
            <a:off x="4802624" y="5310306"/>
            <a:ext cx="3313152" cy="1088708"/>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AWS EC2 Instances, Oracle </a:t>
            </a:r>
            <a:r>
              <a:rPr lang="en-US" sz="2400" dirty="0" err="1">
                <a:latin typeface="Times New Roman" panose="02020603050405020304" pitchFamily="18" charset="0"/>
                <a:cs typeface="Times New Roman" panose="02020603050405020304" pitchFamily="18" charset="0"/>
              </a:rPr>
              <a:t>VirtualBox</a:t>
            </a:r>
            <a:r>
              <a:rPr lang="en-US" sz="2400" dirty="0">
                <a:latin typeface="Times New Roman" panose="02020603050405020304" pitchFamily="18" charset="0"/>
                <a:cs typeface="Times New Roman" panose="02020603050405020304" pitchFamily="18" charset="0"/>
              </a:rPr>
              <a:t>, Samba for file sharing</a:t>
            </a:r>
          </a:p>
        </p:txBody>
      </p:sp>
    </p:spTree>
    <p:extLst>
      <p:ext uri="{7EB62995-BA9E-4D19-BF4C-BC49481E601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80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07A27-215C-6130-8662-788574FD1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2105"/>
            <a:ext cx="14020800" cy="7828895"/>
          </a:xfrm>
          <a:prstGeom prst="rect">
            <a:avLst/>
          </a:prstGeom>
        </p:spPr>
      </p:pic>
    </p:spTree>
    <p:extLst>
      <p:ext uri="{BB962C8B-B14F-4D97-AF65-F5344CB8AC3E}">
        <p14:creationId xmlns:p14="http://schemas.microsoft.com/office/powerpoint/2010/main" val="313574096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a:extLst>
              <a:ext uri="{A812E71A-84E0-403D-A997-7499BE0551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753A77-CA29-42EB-8FAC-D6508A779BC6}"/>
              </a:ext>
            </a:extLst>
          </p:cNvPr>
          <p:cNvSpPr/>
          <p:nvPr/>
        </p:nvSpPr>
        <p:spPr>
          <a:xfrm>
            <a:off x="597693" y="457200"/>
            <a:ext cx="6062663" cy="708779"/>
          </a:xfrm>
          <a:prstGeom prst="rect">
            <a:avLst/>
          </a:prstGeom>
          <a:noFill/>
          <a:ln/>
        </p:spPr>
        <p:txBody>
          <a:bodyPr wrap="none" lIns="0" tIns="0" rIns="0" bIns="0" rtlCol="0" anchor="t"/>
          <a:lstStyle/>
          <a:p>
            <a:pPr marL="0" indent="0">
              <a:lnSpc>
                <a:spcPts val="5550"/>
              </a:lnSpc>
              <a:buNone/>
            </a:pPr>
            <a:r>
              <a:rPr lang="en-US" sz="4450" b="1">
                <a:solidFill>
                  <a:srgbClr val="201B18"/>
                </a:solidFill>
                <a:latin typeface="Platypi Medium"/>
              </a:rPr>
              <a:t>Network Architecture</a:t>
            </a:r>
            <a:endParaRPr lang="en-US" sz="4450" b="1" dirty="0">
              <a:solidFill>
                <a:srgbClr val="201B18"/>
              </a:solidFill>
              <a:latin typeface="Platypi Medium"/>
            </a:endParaRPr>
          </a:p>
        </p:txBody>
      </p:sp>
      <p:sp>
        <p:nvSpPr>
          <p:cNvPr id="3" name="Text 1">
            <a:extLst>
              <a:ext uri="{6EA76FCE-1C92-4A95-B81B-0D4AEF2E9B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066A3C-137D-4DC9-9119-A881F5862C2D}"/>
              </a:ext>
            </a:extLst>
          </p:cNvPr>
          <p:cNvSpPr/>
          <p:nvPr/>
        </p:nvSpPr>
        <p:spPr>
          <a:xfrm>
            <a:off x="608579" y="1295400"/>
            <a:ext cx="2835235" cy="354329"/>
          </a:xfrm>
          <a:prstGeom prst="rect">
            <a:avLst/>
          </a:prstGeom>
          <a:noFill/>
          <a:ln/>
        </p:spPr>
        <p:txBody>
          <a:bodyPr wrap="none" lIns="0" tIns="0" rIns="0" bIns="0" rtlCol="0" anchor="t"/>
          <a:lstStyle/>
          <a:p>
            <a:pPr marL="0" indent="0">
              <a:lnSpc>
                <a:spcPts val="2750"/>
              </a:lnSpc>
              <a:buNone/>
            </a:pPr>
            <a:r>
              <a:rPr lang="en-US" sz="2400" b="1" dirty="0" err="1">
                <a:solidFill>
                  <a:srgbClr val="201B18"/>
                </a:solidFill>
                <a:latin typeface="Platypi Medium"/>
              </a:rPr>
              <a:t>VPC</a:t>
            </a:r>
            <a:r>
              <a:rPr lang="en-US" sz="2400" b="1" dirty="0">
                <a:solidFill>
                  <a:srgbClr val="201B18"/>
                </a:solidFill>
                <a:latin typeface="Platypi Medium"/>
              </a:rPr>
              <a:t> Setup</a:t>
            </a:r>
          </a:p>
        </p:txBody>
      </p:sp>
      <p:sp>
        <p:nvSpPr>
          <p:cNvPr id="4" name="Text 2">
            <a:extLst>
              <a:ext uri="{CC07D995-AF2D-4D6B-ABC2-9484AA0FAD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58915C-816E-49D0-8A38-00A7E75D02D1}"/>
              </a:ext>
            </a:extLst>
          </p:cNvPr>
          <p:cNvSpPr/>
          <p:nvPr/>
        </p:nvSpPr>
        <p:spPr>
          <a:xfrm>
            <a:off x="546895" y="1779150"/>
            <a:ext cx="6244708" cy="1088708"/>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Virtual Private Cloud (</a:t>
            </a:r>
            <a:r>
              <a:rPr lang="en-US" sz="2400" dirty="0" err="1">
                <a:latin typeface="Times New Roman" panose="02020603050405020304" pitchFamily="18" charset="0"/>
                <a:cs typeface="Times New Roman" panose="02020603050405020304" pitchFamily="18" charset="0"/>
              </a:rPr>
              <a:t>VPC</a:t>
            </a:r>
            <a:r>
              <a:rPr lang="en-US" sz="2400" dirty="0">
                <a:latin typeface="Times New Roman" panose="02020603050405020304" pitchFamily="18" charset="0"/>
                <a:cs typeface="Times New Roman" panose="02020603050405020304" pitchFamily="18" charset="0"/>
              </a:rPr>
              <a:t>) provides a secure and isolated network environment within AWS, allowing for private networking and resource management.</a:t>
            </a:r>
          </a:p>
        </p:txBody>
      </p:sp>
      <p:sp>
        <p:nvSpPr>
          <p:cNvPr id="5" name="Text 3">
            <a:extLst>
              <a:ext uri="{8E2E3202-B470-4F39-B07D-C5B6483038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7EFF69-51E9-456A-B572-5259643155FC}"/>
              </a:ext>
            </a:extLst>
          </p:cNvPr>
          <p:cNvSpPr/>
          <p:nvPr/>
        </p:nvSpPr>
        <p:spPr>
          <a:xfrm>
            <a:off x="7463246" y="1349737"/>
            <a:ext cx="2876788" cy="354329"/>
          </a:xfrm>
          <a:prstGeom prst="rect">
            <a:avLst/>
          </a:prstGeom>
          <a:noFill/>
          <a:ln/>
        </p:spPr>
        <p:txBody>
          <a:bodyPr wrap="none" lIns="0" tIns="0" rIns="0" bIns="0" rtlCol="0" anchor="t"/>
          <a:lstStyle/>
          <a:p>
            <a:pPr>
              <a:lnSpc>
                <a:spcPts val="2750"/>
              </a:lnSpc>
            </a:pPr>
            <a:r>
              <a:rPr lang="en-US" sz="2400" b="1">
                <a:solidFill>
                  <a:srgbClr val="201B18"/>
                </a:solidFill>
                <a:latin typeface="Platypi Medium"/>
              </a:rPr>
              <a:t>Instances</a:t>
            </a:r>
          </a:p>
        </p:txBody>
      </p:sp>
      <p:sp>
        <p:nvSpPr>
          <p:cNvPr id="6" name="Text 4">
            <a:extLst>
              <a:ext uri="{47A7BE57-C7AC-4081-8432-6C031FCD9F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5EBE6E-E9B0-4177-A28C-BAF6A6AA76BD}"/>
              </a:ext>
            </a:extLst>
          </p:cNvPr>
          <p:cNvSpPr/>
          <p:nvPr/>
        </p:nvSpPr>
        <p:spPr>
          <a:xfrm>
            <a:off x="7463246" y="1795438"/>
            <a:ext cx="6734192" cy="2083100"/>
          </a:xfrm>
          <a:prstGeom prst="rect">
            <a:avLst/>
          </a:prstGeom>
          <a:noFill/>
          <a:ln/>
        </p:spPr>
        <p:txBody>
          <a:bodyPr wrap="square" lIns="0" tIns="0" rIns="0" bIns="0" rtlCol="0" anchor="t"/>
          <a:lstStyle/>
          <a:p>
            <a:pPr marL="0" indent="0" algn="just">
              <a:buNone/>
            </a:pPr>
            <a:r>
              <a:rPr lang="en-US" sz="2400">
                <a:latin typeface="Times New Roman" panose="02020603050405020304" pitchFamily="18" charset="0"/>
                <a:cs typeface="Times New Roman" panose="02020603050405020304" pitchFamily="18" charset="0"/>
              </a:rPr>
              <a:t>Instances refer to virtual servers that run applications and workloads on the cloud. These instances are part of the Amazon EC2 (Elastic Compute Cloud)service, which provides scalable computing capacity in the cloud.</a:t>
            </a:r>
          </a:p>
        </p:txBody>
      </p:sp>
      <p:sp>
        <p:nvSpPr>
          <p:cNvPr id="9" name="Text 1">
            <a:extLst>
              <a:ext uri="{FF2B5EF4-FFF2-40B4-BE49-F238E27FC236}">
                <a16:creationId xmlns:a16="http://schemas.microsoft.com/office/drawing/2014/main" id="{1D084E86-A8BE-BF18-E788-D0A01745B1B0}"/>
              </a:ext>
              <a:ext uri="{6EA76FCE-1C92-4A95-B81B-0D4AEF2E9B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066A3C-137D-4DC9-9119-A881F5862C2D}"/>
              </a:ext>
            </a:extLst>
          </p:cNvPr>
          <p:cNvSpPr/>
          <p:nvPr/>
        </p:nvSpPr>
        <p:spPr>
          <a:xfrm>
            <a:off x="588984" y="3586166"/>
            <a:ext cx="2835235" cy="354329"/>
          </a:xfrm>
          <a:prstGeom prst="rect">
            <a:avLst/>
          </a:prstGeom>
          <a:noFill/>
          <a:ln/>
        </p:spPr>
        <p:txBody>
          <a:bodyPr wrap="none" lIns="0" tIns="0" rIns="0" bIns="0" rtlCol="0" anchor="t"/>
          <a:lstStyle/>
          <a:p>
            <a:pPr marL="0" indent="0">
              <a:lnSpc>
                <a:spcPts val="2750"/>
              </a:lnSpc>
              <a:buNone/>
            </a:pPr>
            <a:r>
              <a:rPr lang="en-US" sz="2400" b="1">
                <a:solidFill>
                  <a:srgbClr val="201B18"/>
                </a:solidFill>
                <a:latin typeface="Platypi Medium"/>
              </a:rPr>
              <a:t>Security Group</a:t>
            </a:r>
            <a:endParaRPr lang="en-US" sz="2400" b="1" dirty="0">
              <a:solidFill>
                <a:srgbClr val="201B18"/>
              </a:solidFill>
              <a:latin typeface="Platypi Medium"/>
            </a:endParaRPr>
          </a:p>
        </p:txBody>
      </p:sp>
      <p:sp>
        <p:nvSpPr>
          <p:cNvPr id="11" name="TextBox 10">
            <a:extLst>
              <a:ext uri="{FF2B5EF4-FFF2-40B4-BE49-F238E27FC236}">
                <a16:creationId xmlns:a16="http://schemas.microsoft.com/office/drawing/2014/main" id="{4988AD78-DE5C-9E18-7AD1-D94889A93CF8}"/>
              </a:ext>
            </a:extLst>
          </p:cNvPr>
          <p:cNvSpPr txBox="1"/>
          <p:nvPr/>
        </p:nvSpPr>
        <p:spPr>
          <a:xfrm>
            <a:off x="509884" y="3940495"/>
            <a:ext cx="6264302" cy="1200329"/>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A security group acts as a virtual firewall for your instance. It controls inbound and outbound traffic based on rules we define</a:t>
            </a:r>
            <a:endParaRPr lang="en-IN" sz="24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5062459-CF07-9DD2-D907-D4884624B682}"/>
              </a:ext>
            </a:extLst>
          </p:cNvPr>
          <p:cNvSpPr txBox="1"/>
          <p:nvPr/>
        </p:nvSpPr>
        <p:spPr>
          <a:xfrm>
            <a:off x="509884" y="5692899"/>
            <a:ext cx="6635499" cy="1569660"/>
          </a:xfrm>
          <a:prstGeom prst="rect">
            <a:avLst/>
          </a:prstGeom>
          <a:noFill/>
        </p:spPr>
        <p:txBody>
          <a:bodyPr wrap="square">
            <a:spAutoFit/>
          </a:bodyPr>
          <a:lstStyle/>
          <a:p>
            <a:pPr marL="0" indent="0" algn="just">
              <a:buNone/>
            </a:pPr>
            <a:r>
              <a:rPr lang="en-US" sz="2400">
                <a:latin typeface="Times New Roman" panose="02020603050405020304" pitchFamily="18" charset="0"/>
                <a:cs typeface="Times New Roman" panose="02020603050405020304" pitchFamily="18" charset="0"/>
              </a:rPr>
              <a:t>When launching an instance, AWS requires a key pair: a private key (downloaded by the user) and a public key (stored in AWS). It's used to securely connect via SSH (Linux) or RDP (Windows).</a:t>
            </a:r>
            <a:endParaRPr lang="en-US" sz="2400" dirty="0">
              <a:latin typeface="Times New Roman" panose="02020603050405020304" pitchFamily="18" charset="0"/>
              <a:cs typeface="Times New Roman" panose="02020603050405020304" pitchFamily="18" charset="0"/>
            </a:endParaRPr>
          </a:p>
        </p:txBody>
      </p:sp>
      <p:sp>
        <p:nvSpPr>
          <p:cNvPr id="14" name="Text 1">
            <a:extLst>
              <a:ext uri="{FF2B5EF4-FFF2-40B4-BE49-F238E27FC236}">
                <a16:creationId xmlns:a16="http://schemas.microsoft.com/office/drawing/2014/main" id="{A306AFA3-FAE8-985F-C7EB-F60F542E9584}"/>
              </a:ext>
              <a:ext uri="{6EA76FCE-1C92-4A95-B81B-0D4AEF2E9B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066A3C-137D-4DC9-9119-A881F5862C2D}"/>
              </a:ext>
            </a:extLst>
          </p:cNvPr>
          <p:cNvSpPr/>
          <p:nvPr/>
        </p:nvSpPr>
        <p:spPr>
          <a:xfrm>
            <a:off x="608579" y="5338570"/>
            <a:ext cx="2835235" cy="354329"/>
          </a:xfrm>
          <a:prstGeom prst="rect">
            <a:avLst/>
          </a:prstGeom>
          <a:noFill/>
          <a:ln/>
        </p:spPr>
        <p:txBody>
          <a:bodyPr wrap="none" lIns="0" tIns="0" rIns="0" bIns="0" rtlCol="0" anchor="t"/>
          <a:lstStyle/>
          <a:p>
            <a:pPr>
              <a:lnSpc>
                <a:spcPts val="2750"/>
              </a:lnSpc>
            </a:pPr>
            <a:r>
              <a:rPr lang="en-US" sz="2400" b="1">
                <a:solidFill>
                  <a:srgbClr val="201B18"/>
                </a:solidFill>
                <a:latin typeface="Platypi Medium"/>
              </a:rPr>
              <a:t>Key Pair</a:t>
            </a:r>
          </a:p>
          <a:p>
            <a:pPr marL="0" indent="0">
              <a:lnSpc>
                <a:spcPts val="2750"/>
              </a:lnSpc>
              <a:buNone/>
            </a:pPr>
            <a:endParaRPr lang="en-US" sz="2200" dirty="0">
              <a:solidFill>
                <a:srgbClr val="201B18"/>
              </a:solidFill>
              <a:latin typeface="Platypi Medium"/>
            </a:endParaRPr>
          </a:p>
        </p:txBody>
      </p:sp>
      <p:sp>
        <p:nvSpPr>
          <p:cNvPr id="16" name="TextBox 15">
            <a:extLst>
              <a:ext uri="{FF2B5EF4-FFF2-40B4-BE49-F238E27FC236}">
                <a16:creationId xmlns:a16="http://schemas.microsoft.com/office/drawing/2014/main" id="{42D54C62-5559-5A43-C5A9-570B52FB4880}"/>
              </a:ext>
            </a:extLst>
          </p:cNvPr>
          <p:cNvSpPr txBox="1"/>
          <p:nvPr/>
        </p:nvSpPr>
        <p:spPr>
          <a:xfrm>
            <a:off x="7326086" y="4723403"/>
            <a:ext cx="6886592" cy="1938992"/>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An Amazon Machine Image (AMI) is a template with the software configuration (OS, app server, and apps) needed to launch an EC2 instance. It defines the operating system and software environment of the instance.</a:t>
            </a:r>
            <a:endParaRPr lang="en-IN" sz="240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88F799FF-13F1-6E05-364E-85BAF52F1478}"/>
              </a:ext>
              <a:ext uri="{6EA76FCE-1C92-4A95-B81B-0D4AEF2E9B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066A3C-137D-4DC9-9119-A881F5862C2D}"/>
              </a:ext>
            </a:extLst>
          </p:cNvPr>
          <p:cNvSpPr/>
          <p:nvPr/>
        </p:nvSpPr>
        <p:spPr>
          <a:xfrm>
            <a:off x="7463246" y="4186330"/>
            <a:ext cx="2835235" cy="354329"/>
          </a:xfrm>
          <a:prstGeom prst="rect">
            <a:avLst/>
          </a:prstGeom>
          <a:noFill/>
          <a:ln/>
        </p:spPr>
        <p:txBody>
          <a:bodyPr wrap="none" lIns="0" tIns="0" rIns="0" bIns="0" rtlCol="0" anchor="t"/>
          <a:lstStyle/>
          <a:p>
            <a:pPr marL="0" indent="0">
              <a:lnSpc>
                <a:spcPts val="2750"/>
              </a:lnSpc>
              <a:buNone/>
            </a:pPr>
            <a:r>
              <a:rPr lang="en-US" sz="2400" b="1">
                <a:solidFill>
                  <a:srgbClr val="201B18"/>
                </a:solidFill>
                <a:latin typeface="Platypi Medium"/>
              </a:rPr>
              <a:t>AMI</a:t>
            </a:r>
            <a:endParaRPr lang="en-US" sz="2400" b="1" dirty="0">
              <a:solidFill>
                <a:srgbClr val="201B18"/>
              </a:solidFill>
              <a:latin typeface="Platypi Medium"/>
            </a:endParaRPr>
          </a:p>
        </p:txBody>
      </p:sp>
    </p:spTree>
    <p:extLst>
      <p:ext uri="{ABB53DF6-AB7D-49F4-9430-961D6F9E54C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7B1806-7D9B-87C6-2C17-843B82BCE1EC}"/>
              </a:ext>
            </a:extLst>
          </p:cNvPr>
          <p:cNvPicPr>
            <a:picLocks noChangeAspect="1"/>
          </p:cNvPicPr>
          <p:nvPr/>
        </p:nvPicPr>
        <p:blipFill>
          <a:blip r:embed="rId2">
            <a:extLst>
              <a:ext uri="{28A0092B-C50C-407E-A947-70E740481C1C}">
                <a14:useLocalDpi xmlns:a14="http://schemas.microsoft.com/office/drawing/2010/main" val="0"/>
              </a:ext>
            </a:extLst>
          </a:blip>
          <a:srcRect b="21552"/>
          <a:stretch/>
        </p:blipFill>
        <p:spPr>
          <a:xfrm>
            <a:off x="228600" y="152400"/>
            <a:ext cx="14173200" cy="7848600"/>
          </a:xfrm>
          <a:prstGeom prst="rect">
            <a:avLst/>
          </a:prstGeom>
        </p:spPr>
      </p:pic>
    </p:spTree>
    <p:extLst>
      <p:ext uri="{BB962C8B-B14F-4D97-AF65-F5344CB8AC3E}">
        <p14:creationId xmlns:p14="http://schemas.microsoft.com/office/powerpoint/2010/main" val="21274296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a:extLst>
              <a:ext uri="{949C8CFA-5268-4AEE-B284-64B4E4E61B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634C33-404A-4AB1-8485-F57907F1A62A}"/>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9A79415E-6793-4C12-99BB-3D2AC2307B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254660-25D1-4251-91EF-EB5098835BB4}"/>
              </a:ext>
            </a:extLst>
          </p:cNvPr>
          <p:cNvPicPr>
            <a:picLocks noChangeAspect="1"/>
          </p:cNvPicPr>
          <p:nvPr/>
        </p:nvPicPr>
        <p:blipFill>
          <a:blip r:embed="rId4"/>
          <a:stretch>
            <a:fillRect/>
          </a:stretch>
        </p:blipFill>
        <p:spPr>
          <a:xfrm>
            <a:off x="9407723" y="2131219"/>
            <a:ext cx="4958953" cy="3967162"/>
          </a:xfrm>
          <a:prstGeom prst="rect">
            <a:avLst/>
          </a:prstGeom>
          <a:noFill/>
        </p:spPr>
      </p:pic>
      <p:sp>
        <p:nvSpPr>
          <p:cNvPr id="4" name="Text 0">
            <a:extLst>
              <a:ext uri="{210BC5A9-A629-4E76-ACB1-5E4348AC068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F78DBF-2EE9-4C2E-A2DE-FAEBC5EFF2B3}"/>
              </a:ext>
            </a:extLst>
          </p:cNvPr>
          <p:cNvSpPr/>
          <p:nvPr/>
        </p:nvSpPr>
        <p:spPr>
          <a:xfrm>
            <a:off x="738426" y="1086087"/>
            <a:ext cx="5275064" cy="659367"/>
          </a:xfrm>
          <a:prstGeom prst="rect">
            <a:avLst/>
          </a:prstGeom>
          <a:noFill/>
          <a:ln/>
        </p:spPr>
        <p:txBody>
          <a:bodyPr wrap="none" lIns="0" tIns="0" rIns="0" bIns="0" rtlCol="0" anchor="t"/>
          <a:lstStyle/>
          <a:p>
            <a:pPr marL="0" indent="0">
              <a:lnSpc>
                <a:spcPts val="5150"/>
              </a:lnSpc>
              <a:buNone/>
            </a:pPr>
            <a:r>
              <a:rPr lang="en-US" sz="4150" dirty="0">
                <a:solidFill>
                  <a:srgbClr val="201B18"/>
                </a:solidFill>
                <a:latin typeface="Platypi Medium"/>
              </a:rPr>
              <a:t>Connection Flow</a:t>
            </a:r>
          </a:p>
        </p:txBody>
      </p:sp>
      <p:sp>
        <p:nvSpPr>
          <p:cNvPr id="5" name="Shape 1">
            <a:extLst>
              <a:ext uri="{2FF368EF-BCD7-497B-A4BC-5BCF100A6E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D2B95B-5411-45D3-AEFD-362D120E7604}"/>
              </a:ext>
            </a:extLst>
          </p:cNvPr>
          <p:cNvSpPr/>
          <p:nvPr/>
        </p:nvSpPr>
        <p:spPr>
          <a:xfrm>
            <a:off x="1043463" y="2061923"/>
            <a:ext cx="22860" cy="5081467"/>
          </a:xfrm>
          <a:prstGeom prst="roundRect">
            <a:avLst>
              <a:gd name="adj" fmla="val 138453"/>
            </a:avLst>
          </a:prstGeom>
          <a:solidFill>
            <a:srgbClr val="D8D4D4"/>
          </a:solidFill>
          <a:ln/>
        </p:spPr>
      </p:sp>
      <p:sp>
        <p:nvSpPr>
          <p:cNvPr id="6" name="Shape 2">
            <a:extLst>
              <a:ext uri="{85E757DD-473C-452F-A39D-FD82041470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D94E09-9CAB-4EBF-8FDA-33E26E905DD6}"/>
              </a:ext>
            </a:extLst>
          </p:cNvPr>
          <p:cNvSpPr/>
          <p:nvPr/>
        </p:nvSpPr>
        <p:spPr>
          <a:xfrm>
            <a:off x="1269385" y="2525077"/>
            <a:ext cx="738426" cy="22860"/>
          </a:xfrm>
          <a:prstGeom prst="roundRect">
            <a:avLst>
              <a:gd name="adj" fmla="val 138453"/>
            </a:avLst>
          </a:prstGeom>
          <a:solidFill>
            <a:srgbClr val="D8D4D4"/>
          </a:solidFill>
          <a:ln/>
        </p:spPr>
      </p:sp>
      <p:sp>
        <p:nvSpPr>
          <p:cNvPr id="7" name="Shape 3">
            <a:extLst>
              <a:ext uri="{06DCA343-0DA5-4839-9FF6-9E3B9081DA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90A7AE-D4FB-4C1C-9955-B361B7F55830}"/>
              </a:ext>
            </a:extLst>
          </p:cNvPr>
          <p:cNvSpPr/>
          <p:nvPr/>
        </p:nvSpPr>
        <p:spPr>
          <a:xfrm>
            <a:off x="817543" y="2299216"/>
            <a:ext cx="474702" cy="474702"/>
          </a:xfrm>
          <a:prstGeom prst="roundRect">
            <a:avLst>
              <a:gd name="adj" fmla="val 6667"/>
            </a:avLst>
          </a:prstGeom>
          <a:solidFill>
            <a:srgbClr val="F9F7F7"/>
          </a:solidFill>
          <a:ln/>
        </p:spPr>
      </p:sp>
      <p:sp>
        <p:nvSpPr>
          <p:cNvPr id="8" name="Text 4">
            <a:extLst>
              <a:ext uri="{CC5F3838-EDF4-4C19-90D6-92B28DB6A1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564F1A-76A6-45C5-8B7E-FD3C9A0927F4}"/>
              </a:ext>
            </a:extLst>
          </p:cNvPr>
          <p:cNvSpPr/>
          <p:nvPr/>
        </p:nvSpPr>
        <p:spPr>
          <a:xfrm>
            <a:off x="983873" y="2378272"/>
            <a:ext cx="142042"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1</a:t>
            </a:r>
          </a:p>
        </p:txBody>
      </p:sp>
      <p:sp>
        <p:nvSpPr>
          <p:cNvPr id="9" name="Text 5">
            <a:extLst>
              <a:ext uri="{8BE5C115-D556-4EC2-B310-7F084E50D5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0348D39-577E-4A1D-A42B-A9E6C1F8A146}"/>
              </a:ext>
            </a:extLst>
          </p:cNvPr>
          <p:cNvSpPr/>
          <p:nvPr/>
        </p:nvSpPr>
        <p:spPr>
          <a:xfrm>
            <a:off x="2215395" y="2272903"/>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Windows Access</a:t>
            </a:r>
          </a:p>
        </p:txBody>
      </p:sp>
      <p:sp>
        <p:nvSpPr>
          <p:cNvPr id="10" name="Text 6">
            <a:extLst>
              <a:ext uri="{D04715FA-02C6-4ABB-9162-82B6F6C67E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773247-806A-45C1-8C9B-37285B563C50}"/>
              </a:ext>
            </a:extLst>
          </p:cNvPr>
          <p:cNvSpPr/>
          <p:nvPr/>
        </p:nvSpPr>
        <p:spPr>
          <a:xfrm>
            <a:off x="2215395" y="2729032"/>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Windows clients can connect to the CentOS server via remote desktop (</a:t>
            </a:r>
            <a:r>
              <a:rPr lang="en-US" sz="2400" dirty="0" err="1">
                <a:latin typeface="Times New Roman" panose="02020603050405020304" pitchFamily="18" charset="0"/>
                <a:cs typeface="Times New Roman" panose="02020603050405020304" pitchFamily="18" charset="0"/>
              </a:rPr>
              <a:t>RDP</a:t>
            </a:r>
            <a:r>
              <a:rPr lang="en-US" sz="2400" dirty="0">
                <a:latin typeface="Times New Roman" panose="02020603050405020304" pitchFamily="18" charset="0"/>
                <a:cs typeface="Times New Roman" panose="02020603050405020304" pitchFamily="18" charset="0"/>
              </a:rPr>
              <a:t>) for administrative tasks and resource access.</a:t>
            </a:r>
          </a:p>
        </p:txBody>
      </p:sp>
      <p:sp>
        <p:nvSpPr>
          <p:cNvPr id="11" name="Shape 7">
            <a:extLst>
              <a:ext uri="{12ED25C0-4969-40D9-9A6D-A1310CE0DD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7AF6CE-9EB0-4768-BC9E-DAE5D90D0AFC}"/>
              </a:ext>
            </a:extLst>
          </p:cNvPr>
          <p:cNvSpPr/>
          <p:nvPr/>
        </p:nvSpPr>
        <p:spPr>
          <a:xfrm>
            <a:off x="1269385" y="4289227"/>
            <a:ext cx="738426" cy="22860"/>
          </a:xfrm>
          <a:prstGeom prst="roundRect">
            <a:avLst>
              <a:gd name="adj" fmla="val 138453"/>
            </a:avLst>
          </a:prstGeom>
          <a:solidFill>
            <a:srgbClr val="D8D4D4"/>
          </a:solidFill>
          <a:ln/>
        </p:spPr>
      </p:sp>
      <p:sp>
        <p:nvSpPr>
          <p:cNvPr id="12" name="Shape 8">
            <a:extLst>
              <a:ext uri="{E82FDBE1-5B4A-4789-87BE-8424DCB61B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66698A-6A9F-4105-9B0D-55A41889C12A}"/>
              </a:ext>
            </a:extLst>
          </p:cNvPr>
          <p:cNvSpPr/>
          <p:nvPr/>
        </p:nvSpPr>
        <p:spPr>
          <a:xfrm>
            <a:off x="817543" y="4063364"/>
            <a:ext cx="474702" cy="474702"/>
          </a:xfrm>
          <a:prstGeom prst="roundRect">
            <a:avLst>
              <a:gd name="adj" fmla="val 6667"/>
            </a:avLst>
          </a:prstGeom>
          <a:solidFill>
            <a:srgbClr val="F9F7F7"/>
          </a:solidFill>
          <a:ln/>
        </p:spPr>
      </p:sp>
      <p:sp>
        <p:nvSpPr>
          <p:cNvPr id="13" name="Text 9">
            <a:extLst>
              <a:ext uri="{713ADB4E-4FC4-4001-AE05-CDF1371F19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0BA975-AF33-4946-BFF1-9137C96BCC67}"/>
              </a:ext>
            </a:extLst>
          </p:cNvPr>
          <p:cNvSpPr/>
          <p:nvPr/>
        </p:nvSpPr>
        <p:spPr>
          <a:xfrm>
            <a:off x="952678" y="4142423"/>
            <a:ext cx="204430"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2</a:t>
            </a:r>
          </a:p>
        </p:txBody>
      </p:sp>
      <p:sp>
        <p:nvSpPr>
          <p:cNvPr id="14" name="Text 10">
            <a:extLst>
              <a:ext uri="{B01C26E1-9DC2-4E11-BF71-AC479BF742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34436C-48CE-4EE3-8D10-DE7629EF19BA}"/>
              </a:ext>
            </a:extLst>
          </p:cNvPr>
          <p:cNvSpPr/>
          <p:nvPr/>
        </p:nvSpPr>
        <p:spPr>
          <a:xfrm>
            <a:off x="2215395" y="4037052"/>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CentOS Access</a:t>
            </a:r>
          </a:p>
        </p:txBody>
      </p:sp>
      <p:sp>
        <p:nvSpPr>
          <p:cNvPr id="15" name="Text 11">
            <a:extLst>
              <a:ext uri="{E942A790-2197-44A8-A150-D50769DAA8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BB753D-18D7-4083-968F-CA310EC59DC9}"/>
              </a:ext>
            </a:extLst>
          </p:cNvPr>
          <p:cNvSpPr/>
          <p:nvPr/>
        </p:nvSpPr>
        <p:spPr>
          <a:xfrm>
            <a:off x="2215395" y="4493181"/>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Administrators can access the CentOS server using SSH (Secure Shell) for command-line management and configuration.</a:t>
            </a:r>
          </a:p>
        </p:txBody>
      </p:sp>
      <p:sp>
        <p:nvSpPr>
          <p:cNvPr id="16" name="Shape 12">
            <a:extLst>
              <a:ext uri="{3C9F56A5-3015-411B-A33B-91A738E517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173FF2-5745-481B-8E48-2101E1881573}"/>
              </a:ext>
            </a:extLst>
          </p:cNvPr>
          <p:cNvSpPr/>
          <p:nvPr/>
        </p:nvSpPr>
        <p:spPr>
          <a:xfrm>
            <a:off x="1269385" y="6053376"/>
            <a:ext cx="738426" cy="22860"/>
          </a:xfrm>
          <a:prstGeom prst="roundRect">
            <a:avLst>
              <a:gd name="adj" fmla="val 138453"/>
            </a:avLst>
          </a:prstGeom>
          <a:solidFill>
            <a:srgbClr val="D8D4D4"/>
          </a:solidFill>
          <a:ln/>
        </p:spPr>
      </p:sp>
      <p:sp>
        <p:nvSpPr>
          <p:cNvPr id="17" name="Shape 13">
            <a:extLst>
              <a:ext uri="{86A37C24-0BC8-408E-9E3D-831EB4ECA1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E52D44-C8BD-4AF7-8DB7-FE5FF7A5386D}"/>
              </a:ext>
            </a:extLst>
          </p:cNvPr>
          <p:cNvSpPr/>
          <p:nvPr/>
        </p:nvSpPr>
        <p:spPr>
          <a:xfrm>
            <a:off x="817543" y="5827514"/>
            <a:ext cx="474702" cy="474702"/>
          </a:xfrm>
          <a:prstGeom prst="roundRect">
            <a:avLst>
              <a:gd name="adj" fmla="val 6667"/>
            </a:avLst>
          </a:prstGeom>
          <a:solidFill>
            <a:srgbClr val="F9F7F7"/>
          </a:solidFill>
          <a:ln/>
        </p:spPr>
      </p:sp>
      <p:sp>
        <p:nvSpPr>
          <p:cNvPr id="18" name="Text 14">
            <a:extLst>
              <a:ext uri="{3CD25949-6AFA-4FDB-B285-BC42B3AEDC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36802B-F428-426F-90B0-6D0B2BF1A92D}"/>
              </a:ext>
            </a:extLst>
          </p:cNvPr>
          <p:cNvSpPr/>
          <p:nvPr/>
        </p:nvSpPr>
        <p:spPr>
          <a:xfrm>
            <a:off x="956131" y="5906572"/>
            <a:ext cx="197406"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3</a:t>
            </a:r>
          </a:p>
        </p:txBody>
      </p:sp>
      <p:sp>
        <p:nvSpPr>
          <p:cNvPr id="19" name="Text 15">
            <a:extLst>
              <a:ext uri="{91A5FDD8-BCF8-4E7A-A418-A0892EBF50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71CF2F-CB6D-4A6A-BA5C-3D6F94A2CD3A}"/>
              </a:ext>
            </a:extLst>
          </p:cNvPr>
          <p:cNvSpPr/>
          <p:nvPr/>
        </p:nvSpPr>
        <p:spPr>
          <a:xfrm>
            <a:off x="2215395" y="5801201"/>
            <a:ext cx="3187184"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Internal Communication</a:t>
            </a:r>
          </a:p>
        </p:txBody>
      </p:sp>
      <p:sp>
        <p:nvSpPr>
          <p:cNvPr id="20" name="Text 16">
            <a:extLst>
              <a:ext uri="{CD9B9B1B-4A61-4B17-911A-E326B7BC18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C6EAF9-297A-40DB-9797-787B433059C0}"/>
              </a:ext>
            </a:extLst>
          </p:cNvPr>
          <p:cNvSpPr/>
          <p:nvPr/>
        </p:nvSpPr>
        <p:spPr>
          <a:xfrm>
            <a:off x="2215395" y="6257330"/>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Ping and file sharing capabilities are established between instances within the </a:t>
            </a:r>
            <a:r>
              <a:rPr lang="en-US" sz="2400" dirty="0" err="1">
                <a:latin typeface="Times New Roman" panose="02020603050405020304" pitchFamily="18" charset="0"/>
                <a:cs typeface="Times New Roman" panose="02020603050405020304" pitchFamily="18" charset="0"/>
              </a:rPr>
              <a:t>VPC</a:t>
            </a:r>
            <a:r>
              <a:rPr lang="en-US" sz="2400" dirty="0">
                <a:latin typeface="Times New Roman" panose="02020603050405020304" pitchFamily="18" charset="0"/>
                <a:cs typeface="Times New Roman" panose="02020603050405020304" pitchFamily="18" charset="0"/>
              </a:rPr>
              <a:t>, enabling seamless data exchange.</a:t>
            </a:r>
          </a:p>
        </p:txBody>
      </p:sp>
    </p:spTree>
    <p:extLst>
      <p:ext uri="{5F784BAE-29A8-45C0-8629-64088AE17F1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288154838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822</TotalTime>
  <Words>1694</Words>
  <Application>Microsoft Office PowerPoint</Application>
  <PresentationFormat>Custom</PresentationFormat>
  <Paragraphs>191</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Fraunces Extra Bold</vt:lpstr>
      <vt:lpstr>Garamond</vt:lpstr>
      <vt:lpstr>Source Serif Pro</vt:lpstr>
      <vt:lpstr>Platypi Medium</vt:lpstr>
      <vt:lpstr>Calibri</vt:lpstr>
      <vt:lpstr>Century Gothic</vt:lpstr>
      <vt:lpstr>Times New Roman</vt:lpstr>
      <vt:lpstr>Savon</vt:lpstr>
      <vt:lpstr> Troubleshooting, Design &amp; Implementing Clients Windows 10 and 11 in Centralized CentOS Server Administration in AWS Cloud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Windows1 ping in CentOS instance </vt:lpstr>
      <vt:lpstr>PowerPoint Presentation</vt:lpstr>
      <vt:lpstr>PowerPoint Presentation</vt:lpstr>
      <vt:lpstr>PowerPoint Presentation</vt:lpstr>
      <vt:lpstr>Start and enable the services  Move to apps directory, initially it is empty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RUTIK</dc:creator>
  <cp:lastModifiedBy>Lavanya Gundeli</cp:lastModifiedBy>
  <cp:revision>222</cp:revision>
  <dcterms:created xsi:type="dcterms:W3CDTF">2024-10-13T15:55:03Z</dcterms:created>
  <dcterms:modified xsi:type="dcterms:W3CDTF">2024-10-17T17:33:49Z</dcterms:modified>
</cp:coreProperties>
</file>